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Georgia" panose="02040502050405020303" pitchFamily="18" charset="0"/>
      <p:regular r:id="rId42"/>
      <p:bold r:id="rId43"/>
      <p:italic r:id="rId44"/>
      <p:boldItalic r:id="rId45"/>
    </p:embeddedFont>
    <p:embeddedFont>
      <p:font typeface="Montserrat Classic" pitchFamily="2" charset="77"/>
      <p:regular r:id="rId46"/>
      <p:bold r:id="rId47"/>
      <p:italic r:id="rId48"/>
      <p:boldItalic r:id="rId49"/>
    </p:embeddedFont>
    <p:embeddedFont>
      <p:font typeface="Montserrat Classic Bold" pitchFamily="2" charset="77"/>
      <p:regular r:id="rId50"/>
      <p:bold r:id="rId51"/>
      <p:italic r:id="rId52"/>
      <p:boldItalic r:id="rId53"/>
    </p:embeddedFont>
    <p:embeddedFont>
      <p:font typeface="Montserrat Extra-Bold" pitchFamily="2" charset="77"/>
      <p:regular r:id="rId54"/>
      <p:bold r:id="rId55"/>
    </p:embeddedFont>
    <p:embeddedFont>
      <p:font typeface="Open Sans" panose="020B0606030504020204" pitchFamily="34" charset="0"/>
      <p:regular r:id="rId56"/>
      <p:bold r:id="rId57"/>
      <p:italic r:id="rId58"/>
      <p:boldItalic r:id="rId59"/>
    </p:embeddedFont>
    <p:embeddedFont>
      <p:font typeface="Open Sauce Light Bold" pitchFamily="2" charset="77"/>
      <p:regular r:id="rId60"/>
    </p:embeddedFont>
    <p:embeddedFont>
      <p:font typeface="Open Sauce SemiBold" pitchFamily="2" charset="77"/>
      <p:regular r:id="rId61"/>
      <p:bold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96" autoAdjust="0"/>
    <p:restoredTop sz="76975" autoAdjust="0"/>
  </p:normalViewPr>
  <p:slideViewPr>
    <p:cSldViewPr>
      <p:cViewPr varScale="1">
        <p:scale>
          <a:sx n="51" d="100"/>
          <a:sy n="51" d="100"/>
        </p:scale>
        <p:origin x="118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Designed and created by Dandi Yang. </a:t>
            </a:r>
            <a:r>
              <a:rPr lang="en-US"/>
              <a:t>Do not duplicate or upload with the express written permission of the author.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u="none" strike="noStrike" kern="1200" dirty="0">
                <a:solidFill>
                  <a:schemeClr val="tx1"/>
                </a:solidFill>
                <a:effectLst/>
                <a:latin typeface="+mn-lt"/>
                <a:ea typeface="+mn-ea"/>
                <a:cs typeface="+mn-cs"/>
              </a:rPr>
              <a:t>Did you know that stress can make you eat more?! Many people use eating as a coping mechanism, what we call the food/mood connection. Emotional eating is often done without thinking about it and unrelated to hunger. There may be a connection between eating certain foods and the release of substances in the brain that are experienced as soothing. </a:t>
            </a:r>
          </a:p>
          <a:p>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Open Sans" panose="020B0606030504020204" pitchFamily="34" charset="0"/>
              </a:rPr>
              <a:t>When healthy options are not available, people may settle for foods that are higher in calories and lower in nutritional value. People in low-income communities and some racial and ethnic groups often lack access to convenient places that offer affordable, healthier foods.</a:t>
            </a:r>
            <a:endParaRPr lang="en-US" dirty="0"/>
          </a:p>
          <a:p>
            <a:endParaRPr lang="en-CA" sz="1200" b="0" i="0" u="none" strike="noStrike" kern="1200" dirty="0">
              <a:solidFill>
                <a:schemeClr val="tx1"/>
              </a:solidFill>
              <a:effectLst/>
              <a:latin typeface="+mn-lt"/>
              <a:ea typeface="+mn-ea"/>
              <a:cs typeface="+mn-cs"/>
            </a:endParaRP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When we eat, our body releases a chemical called </a:t>
            </a:r>
            <a:r>
              <a:rPr lang="en-CA" sz="1200" b="1" i="0" u="none" strike="noStrike" kern="1200" dirty="0">
                <a:solidFill>
                  <a:schemeClr val="tx1"/>
                </a:solidFill>
                <a:effectLst/>
                <a:latin typeface="+mn-lt"/>
                <a:ea typeface="+mn-ea"/>
                <a:cs typeface="+mn-cs"/>
              </a:rPr>
              <a:t>dopamine</a:t>
            </a:r>
            <a:r>
              <a:rPr lang="en-CA" sz="1200" b="0" i="0" u="none" strike="noStrike" kern="1200" dirty="0">
                <a:solidFill>
                  <a:schemeClr val="tx1"/>
                </a:solidFill>
                <a:effectLst/>
                <a:latin typeface="+mn-lt"/>
                <a:ea typeface="+mn-ea"/>
                <a:cs typeface="+mn-cs"/>
              </a:rPr>
              <a:t>, which makes us feel good and can help offset the pain that we may be feeling from our stressful day. This can help us cope with stress. In addition, when the body experiences the fight-or-flight response, </a:t>
            </a:r>
            <a:r>
              <a:rPr lang="en-CA" sz="1200" b="1" i="0" u="none" strike="noStrike" kern="1200" dirty="0">
                <a:solidFill>
                  <a:schemeClr val="tx1"/>
                </a:solidFill>
                <a:effectLst/>
                <a:latin typeface="+mn-lt"/>
                <a:ea typeface="+mn-ea"/>
                <a:cs typeface="+mn-cs"/>
              </a:rPr>
              <a:t>glucose</a:t>
            </a:r>
            <a:r>
              <a:rPr lang="en-CA" sz="1200" b="0" i="0" u="none" strike="noStrike" kern="1200" dirty="0">
                <a:solidFill>
                  <a:schemeClr val="tx1"/>
                </a:solidFill>
                <a:effectLst/>
                <a:latin typeface="+mn-lt"/>
                <a:ea typeface="+mn-ea"/>
                <a:cs typeface="+mn-cs"/>
              </a:rPr>
              <a:t> is drawn from stored glycogen and fat. When glucose is not used for physical activity, as happens when we sense a threat but aren’t in any danger, it is stored as fat. This makes us more prone to unhealthy weight gain when we use eating as a coping mechanism for our stress. Lastly, activation of the stress response results in massive secretion of the stress hormone </a:t>
            </a:r>
            <a:r>
              <a:rPr lang="en-CA" sz="1200" b="1" i="0" u="none" strike="noStrike" kern="1200" dirty="0">
                <a:solidFill>
                  <a:schemeClr val="tx1"/>
                </a:solidFill>
                <a:effectLst/>
                <a:latin typeface="+mn-lt"/>
                <a:ea typeface="+mn-ea"/>
                <a:cs typeface="+mn-cs"/>
              </a:rPr>
              <a:t>cortisol</a:t>
            </a:r>
            <a:r>
              <a:rPr lang="en-CA" sz="1200" b="0" i="0" u="none" strike="noStrike" kern="1200" dirty="0">
                <a:solidFill>
                  <a:schemeClr val="tx1"/>
                </a:solidFill>
                <a:effectLst/>
                <a:latin typeface="+mn-lt"/>
                <a:ea typeface="+mn-ea"/>
                <a:cs typeface="+mn-cs"/>
              </a:rPr>
              <a:t>.  One of the jobs of cortisol is to store energy. The body knows that when it encounters threatening circumstances, there is the possibility that food may not be available in the near future and stores energy as fat.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Open Sans" panose="020B0606030504020204" pitchFamily="34" charset="0"/>
              </a:rPr>
              <a:t>However, when healthy options are not available, people may settle for foods that are higher in calories and lower in nutritional value. People in low-income communities and some racial and ethnic groups often lack access to convenient places that offer affordable, healthier foods.</a:t>
            </a:r>
            <a:endParaRPr lang="en-US" dirty="0"/>
          </a:p>
          <a:p>
            <a:endParaRPr lang="en-CA" sz="1200" b="0" i="0" u="none" strike="noStrike"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u="none" strike="noStrike" kern="1200" dirty="0" err="1">
                <a:solidFill>
                  <a:schemeClr val="tx1"/>
                </a:solidFill>
                <a:effectLst/>
                <a:latin typeface="+mn-lt"/>
                <a:ea typeface="+mn-ea"/>
                <a:cs typeface="+mn-cs"/>
              </a:rPr>
              <a:t>Caffiene</a:t>
            </a:r>
            <a:r>
              <a:rPr lang="en-CA" sz="1200" b="0" i="0" u="none" strike="noStrike" kern="1200" dirty="0">
                <a:solidFill>
                  <a:schemeClr val="tx1"/>
                </a:solidFill>
                <a:effectLst/>
                <a:latin typeface="+mn-lt"/>
                <a:ea typeface="+mn-ea"/>
                <a:cs typeface="+mn-cs"/>
              </a:rPr>
              <a:t> is also known to produce a stress response. This is known as </a:t>
            </a:r>
            <a:r>
              <a:rPr lang="en-CA" sz="1200" b="1" i="0" u="none" strike="noStrike" kern="1200" dirty="0">
                <a:solidFill>
                  <a:schemeClr val="tx1"/>
                </a:solidFill>
                <a:effectLst/>
                <a:latin typeface="+mn-lt"/>
                <a:ea typeface="+mn-ea"/>
                <a:cs typeface="+mn-cs"/>
              </a:rPr>
              <a:t>sympathomimetics</a:t>
            </a:r>
            <a:r>
              <a:rPr lang="en-CA" sz="1200" b="0" i="0" u="none" strike="noStrike" kern="1200" dirty="0">
                <a:solidFill>
                  <a:schemeClr val="tx1"/>
                </a:solidFill>
                <a:effectLst/>
                <a:latin typeface="+mn-lt"/>
                <a:ea typeface="+mn-ea"/>
                <a:cs typeface="+mn-cs"/>
              </a:rPr>
              <a:t>, and is when something creates a </a:t>
            </a:r>
            <a:r>
              <a:rPr lang="en-CA" sz="1200" b="0" i="0" u="none" strike="noStrike" kern="1200" dirty="0" err="1">
                <a:solidFill>
                  <a:schemeClr val="tx1"/>
                </a:solidFill>
                <a:effectLst/>
                <a:latin typeface="+mn-lt"/>
                <a:ea typeface="+mn-ea"/>
                <a:cs typeface="+mn-cs"/>
              </a:rPr>
              <a:t>pseudeostress</a:t>
            </a:r>
            <a:r>
              <a:rPr lang="en-CA" sz="1200" b="0" i="0" u="none" strike="noStrike" kern="1200" dirty="0">
                <a:solidFill>
                  <a:schemeClr val="tx1"/>
                </a:solidFill>
                <a:effectLst/>
                <a:latin typeface="+mn-lt"/>
                <a:ea typeface="+mn-ea"/>
                <a:cs typeface="+mn-cs"/>
              </a:rPr>
              <a:t> response in which the sympathetic nervous system is stimulated. For optimum health and stress management, limit your intake of caffeine, fats, sugars, and especially soft drinks. Excessive caffeine in your diet can lead to feelings of restlessness or nervousness (the "jitters") as well as a racing heartbeat, tremors, sleep disturbances, and nausea. Gradually reduce or eliminate the amount of caffeine you consume in a day.</a:t>
            </a:r>
          </a:p>
          <a:p>
            <a:endParaRPr lang="en-CA" sz="1200" b="0" i="0" u="none" strike="noStrike"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Alcohol constricts metabolism and your bodies endurance, which makes maintaining a healthy lifestyle more difficult. This can contribute to overall energy loss, and weight gain, as alcohol sugars are converted into fatty acids and often require increased conditioning to maintain weight. Alcohol also inhibits the absorption of nutrients such as B12, folic acid and zinc, and causes dehydration.</a:t>
            </a:r>
            <a:endParaRPr lang="en-CA" sz="1200" b="0" i="0" u="none" strike="noStrike"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eaLnBrk="1" hangingPunct="1"/>
            <a:r>
              <a:rPr lang="en-US" altLang="en-US" b="1" dirty="0">
                <a:latin typeface="Arial" panose="020B0604020202020204" pitchFamily="34" charset="0"/>
              </a:rPr>
              <a:t>Depression: </a:t>
            </a:r>
            <a:r>
              <a:rPr lang="en-US" altLang="en-US" dirty="0">
                <a:latin typeface="Arial" panose="020B0604020202020204" pitchFamily="34" charset="0"/>
              </a:rPr>
              <a:t>high blood sugar followed by a crash may accentuate the symptoms of mood disorders. Research has tied heavy sugar consumption to an increased risk of depression and worse outcomes in individuals with schizophrenia. Sugar suppresses activity of a hormone called BDNF that is low in individuals with depression and schizophrenia. </a:t>
            </a:r>
          </a:p>
          <a:p>
            <a:pPr eaLnBrk="1" hangingPunct="1"/>
            <a:r>
              <a:rPr lang="en-US" altLang="en-US" b="1" dirty="0">
                <a:latin typeface="Arial" panose="020B0604020202020204" pitchFamily="34" charset="0"/>
              </a:rPr>
              <a:t>Addiction: </a:t>
            </a:r>
            <a:r>
              <a:rPr lang="en-US" altLang="en-US" dirty="0">
                <a:latin typeface="Arial" panose="020B0604020202020204" pitchFamily="34" charset="0"/>
              </a:rPr>
              <a:t>Addictive potential of sugar. Both drugs and, to a lesser extent, sugar and processed junk foods flood the brain with the feel-good chemical dopamine, </a:t>
            </a:r>
          </a:p>
          <a:p>
            <a:pPr eaLnBrk="1" hangingPunct="1"/>
            <a:r>
              <a:rPr lang="en-US" altLang="en-US" b="1" dirty="0">
                <a:latin typeface="Arial" panose="020B0604020202020204" pitchFamily="34" charset="0"/>
              </a:rPr>
              <a:t>Anxiety: </a:t>
            </a:r>
            <a:r>
              <a:rPr lang="en-US" altLang="en-US" dirty="0">
                <a:latin typeface="Arial" panose="020B0604020202020204" pitchFamily="34" charset="0"/>
              </a:rPr>
              <a:t>worsen anxiety symptoms and impair the body’s ability to cope with stress. A sugar high and subsequent crash can cause shaking and tension, which can make anxiety worse.</a:t>
            </a:r>
            <a:br>
              <a:rPr lang="en-US" altLang="en-US" dirty="0">
                <a:latin typeface="Arial" panose="020B0604020202020204" pitchFamily="34" charset="0"/>
              </a:rPr>
            </a:br>
            <a:r>
              <a:rPr lang="en-US" altLang="en-US" b="1" dirty="0">
                <a:latin typeface="Arial" panose="020B0604020202020204" pitchFamily="34" charset="0"/>
              </a:rPr>
              <a:t>Learning and memory: </a:t>
            </a:r>
            <a:r>
              <a:rPr lang="en-US" altLang="en-US" dirty="0">
                <a:latin typeface="Arial" panose="020B0604020202020204" pitchFamily="34" charset="0"/>
              </a:rPr>
              <a:t>Sugar may also compromise cognitive abilities such as learning and memory. The high sugar diet caused insulin resistance, which in turn damaged communications between brain cells that fuel learning and memory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youtu.be</a:t>
            </a:r>
            <a:r>
              <a:rPr lang="en-US" dirty="0"/>
              <a:t>/</a:t>
            </a:r>
            <a:r>
              <a:rPr lang="en-US" dirty="0" err="1"/>
              <a:t>lEXBxijQREo?t</a:t>
            </a:r>
            <a:r>
              <a:rPr lang="en-US" dirty="0"/>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eaLnBrk="1" hangingPunct="1"/>
            <a:r>
              <a:rPr lang="en-CA" altLang="en-US" b="1" dirty="0">
                <a:latin typeface="Arial" panose="020B0604020202020204" pitchFamily="34" charset="0"/>
              </a:rPr>
              <a:t>Calcium: </a:t>
            </a:r>
            <a:r>
              <a:rPr lang="en-CA" altLang="en-US" dirty="0">
                <a:latin typeface="Arial" panose="020B0604020202020204" pitchFamily="34" charset="0"/>
              </a:rPr>
              <a:t>Depletion affects the central nervous system. Low levels of calcium cause nervousness, apprehension, irritability, and numbness.</a:t>
            </a:r>
            <a:endParaRPr lang="en-CA" altLang="en-US" b="1" dirty="0">
              <a:latin typeface="Arial" panose="020B0604020202020204" pitchFamily="34" charset="0"/>
            </a:endParaRPr>
          </a:p>
          <a:p>
            <a:pPr eaLnBrk="1" hangingPunct="1"/>
            <a:r>
              <a:rPr lang="en-CA" altLang="en-US" b="1" dirty="0">
                <a:latin typeface="Arial" panose="020B0604020202020204" pitchFamily="34" charset="0"/>
              </a:rPr>
              <a:t>Potassium </a:t>
            </a:r>
            <a:r>
              <a:rPr lang="en-CA" altLang="en-US" dirty="0">
                <a:latin typeface="Arial" panose="020B0604020202020204" pitchFamily="34" charset="0"/>
              </a:rPr>
              <a:t>maintains acid/alkaline balance in your blood.  Cortisol uses potassium, which is why clinically depressed people show remarkably higher serum cortisol levels and greatly reduced potassium levels. Depletion is frequently associated with depression, tearfulness, weakness, and fatigue</a:t>
            </a:r>
          </a:p>
          <a:p>
            <a:pPr eaLnBrk="1" hangingPunct="1"/>
            <a:r>
              <a:rPr lang="en-CA" altLang="en-US" b="1" dirty="0">
                <a:latin typeface="Arial" panose="020B0604020202020204" pitchFamily="34" charset="0"/>
              </a:rPr>
              <a:t>Zinc</a:t>
            </a:r>
            <a:r>
              <a:rPr lang="en-CA" altLang="en-US" dirty="0">
                <a:latin typeface="Arial" panose="020B0604020202020204" pitchFamily="34" charset="0"/>
              </a:rPr>
              <a:t> promotes proper nerve, immune and digestive health and boosts immunity.  Zinc is often badly depleted in stressed people, which causes copper to be imbalanced (copper and zinc are antagonistic equalizers for each other). Inadequacies result in apathy, lack of appetite, and lethargy. When zinc is low, copper in the body can increase to toxic levels, resulting in paranoia and fearfulness.</a:t>
            </a:r>
          </a:p>
          <a:p>
            <a:pPr eaLnBrk="1" hangingPunct="1"/>
            <a:r>
              <a:rPr lang="en-CA" altLang="en-US" b="1" dirty="0">
                <a:latin typeface="Arial" panose="020B0604020202020204" pitchFamily="34" charset="0"/>
              </a:rPr>
              <a:t>Copper</a:t>
            </a:r>
            <a:r>
              <a:rPr lang="en-CA" altLang="en-US" dirty="0">
                <a:latin typeface="Arial" panose="020B0604020202020204" pitchFamily="34" charset="0"/>
              </a:rPr>
              <a:t> is regulated by cortisol and is vital to immune function.  It is an essential mineral that sustains healthy skin and tissue, especially the heart.  Copper is a significant factor in stress-induced anti-inflammatory response.  Yet stressed bodies are often overloaded with copper because it displaces the missing zinc.</a:t>
            </a:r>
          </a:p>
          <a:p>
            <a:pPr eaLnBrk="1" hangingPunct="1"/>
            <a:r>
              <a:rPr lang="en-CA" altLang="en-US" b="1" dirty="0">
                <a:latin typeface="Arial" panose="020B0604020202020204" pitchFamily="34" charset="0"/>
              </a:rPr>
              <a:t>Magnesium</a:t>
            </a:r>
            <a:r>
              <a:rPr lang="en-CA" altLang="en-US" dirty="0">
                <a:latin typeface="Arial" panose="020B0604020202020204" pitchFamily="34" charset="0"/>
              </a:rPr>
              <a:t> helps convert blood sugar to energy.  It regulates sleep and emotions that can be significantly depressed by the presence of cortisol. Deficiency can result in depressive symptoms, along with confusion, agitation, anxiety, and hallucinations, as well as a variety of physical problems.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kern="1200" dirty="0">
                <a:solidFill>
                  <a:schemeClr val="tx1"/>
                </a:solidFill>
                <a:effectLst/>
                <a:latin typeface="+mn-lt"/>
                <a:ea typeface="+mn-ea"/>
                <a:cs typeface="+mn-cs"/>
              </a:rPr>
              <a:t>Eating disorders such as </a:t>
            </a:r>
            <a:r>
              <a:rPr lang="en-CA" sz="1200" b="1" i="0" kern="1200" dirty="0">
                <a:solidFill>
                  <a:schemeClr val="tx1"/>
                </a:solidFill>
                <a:effectLst/>
                <a:latin typeface="+mn-lt"/>
                <a:ea typeface="+mn-ea"/>
                <a:cs typeface="+mn-cs"/>
              </a:rPr>
              <a:t>anorexia</a:t>
            </a:r>
            <a:r>
              <a:rPr lang="en-CA" sz="1200" b="0" i="0" kern="1200" dirty="0">
                <a:solidFill>
                  <a:schemeClr val="tx1"/>
                </a:solidFill>
                <a:effectLst/>
                <a:latin typeface="+mn-lt"/>
                <a:ea typeface="+mn-ea"/>
                <a:cs typeface="+mn-cs"/>
              </a:rPr>
              <a:t>,</a:t>
            </a:r>
            <a:r>
              <a:rPr lang="en-CA" sz="1200" b="1" i="0" kern="1200" dirty="0">
                <a:solidFill>
                  <a:schemeClr val="tx1"/>
                </a:solidFill>
                <a:effectLst/>
                <a:latin typeface="+mn-lt"/>
                <a:ea typeface="+mn-ea"/>
                <a:cs typeface="+mn-cs"/>
              </a:rPr>
              <a:t> bulimia</a:t>
            </a:r>
            <a:r>
              <a:rPr lang="en-CA" sz="1200" b="0" i="0" kern="1200" dirty="0">
                <a:solidFill>
                  <a:schemeClr val="tx1"/>
                </a:solidFill>
                <a:effectLst/>
                <a:latin typeface="+mn-lt"/>
                <a:ea typeface="+mn-ea"/>
                <a:cs typeface="+mn-cs"/>
              </a:rPr>
              <a:t>, and </a:t>
            </a:r>
            <a:r>
              <a:rPr lang="en-CA" sz="1200" b="1" i="0" kern="1200" dirty="0">
                <a:solidFill>
                  <a:schemeClr val="tx1"/>
                </a:solidFill>
                <a:effectLst/>
                <a:latin typeface="+mn-lt"/>
                <a:ea typeface="+mn-ea"/>
                <a:cs typeface="+mn-cs"/>
              </a:rPr>
              <a:t>binge eating</a:t>
            </a:r>
            <a:r>
              <a:rPr lang="en-CA" sz="1200" b="0" i="0" kern="1200" dirty="0">
                <a:solidFill>
                  <a:schemeClr val="tx1"/>
                </a:solidFill>
                <a:effectLst/>
                <a:latin typeface="+mn-lt"/>
                <a:ea typeface="+mn-ea"/>
                <a:cs typeface="+mn-cs"/>
              </a:rPr>
              <a:t> include extreme emotions, attitudes, and behaviours surrounding weight and food issues. Research has highlighted the association between perceived stress and eating disorders, such as binge eating. </a:t>
            </a: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Runaway eating</a:t>
            </a:r>
            <a:r>
              <a:rPr lang="en-CA" sz="1200" b="0" i="0" kern="1200" dirty="0">
                <a:solidFill>
                  <a:schemeClr val="tx1"/>
                </a:solidFill>
                <a:effectLst/>
                <a:latin typeface="+mn-lt"/>
                <a:ea typeface="+mn-ea"/>
                <a:cs typeface="+mn-cs"/>
              </a:rPr>
              <a:t> is the consistent use of food and food-related behaviors—such as purging or exercising excessively—to deal with unpleasant feelings and the sense that these feelings are out of control. Eating disorders are complex conditions that arise from a combination of long-standing behavioral, emotional, psychological, interpersonal, and social factors. People with eating disorders often use food and the control of food in an attempt to compensate for feelings and emotions that may otherwise seem overwhelming. Dieting, binging, and purging may begin as a way to cope with painful emotions and to feel in control of one’s life. Ultimately, these behaviors will damage a person’s physical and emotional health, self-esteem, and sense of competence and control.</a:t>
            </a:r>
            <a:endParaRPr lang="en-CA" altLang="en-US" dirty="0">
              <a:latin typeface="Arial" panose="020B060402020202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=u1jRaHrpokA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BMI is a good starting point, BMI needs to be used alongside other measurements to get a fuller picture of a person’s unique health risk. Lifestyle factors (such as smoking, physical activity, diet and stress levels), and blood pressure, blood sugar and blood cholesterol levels should all be considered alongside BMI to establish health risk. There is no “ideal” weight for everyone, it can depend on a variety of factors- please check with your doctor if you have any concerns about your individual weight.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Stress is known to influence health not only through its direct physiological effect, but also through its indirect effect via altered health </a:t>
            </a:r>
            <a:r>
              <a:rPr lang="en-US" dirty="0" err="1"/>
              <a:t>behaviours</a:t>
            </a:r>
            <a:r>
              <a:rPr lang="en-US" dirty="0"/>
              <a:t>. Maintaining a healthy lifestyle includes avoiding activities that people sometimes believe will help them relax or cope with the stress that they feel. Taking care of your body is an important strategy for preventing stress. A strong, healthy body is more resilient, more able to adapt, and less likely to experience the negative effects of stress at the mental, emotional, physical, social, and spiritual levels.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Before we begin, please feel free to open up this video, keep in the background and and enjoy some chill, lo-fi beats as you navigate through this lecture. Or watch the video in between work sessions to destress and refocus.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Stress is known to influence health not only through its direct physiological effect, but also through its indirect effect via altered health behaviours. Maintaining a healthy lifestyle includes avoiding activities that people sometimes believe will help them relax or cope with the stress that they feel. Taking care of your body is an important strategy for preventing stress. A strong, healthy body is more resilient, more able to adapt, and less likely to experience the negative effects of stress at the mental, emotional, physical, social, and spiritual levels.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One reason for the psychological benefits of exercise is the release of endorphins and dopamine (brain neurotransmitters that reduce pain and give feelings of well- being)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u="none" strike="noStrike" kern="1200" dirty="0">
                <a:solidFill>
                  <a:schemeClr val="tx1"/>
                </a:solidFill>
                <a:effectLst/>
                <a:latin typeface="+mn-lt"/>
                <a:ea typeface="+mn-ea"/>
                <a:cs typeface="+mn-cs"/>
              </a:rPr>
              <a:t>Exercise is one of our most powerful stress buffers for a variety of reasons. Nothing has been found to be as generally beneficial for health and well-being as regular physical activity or exercise.</a:t>
            </a:r>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The stress response occurs when we sense the need to either run from or fight a potential threat. When we sense danger, the body automatically gears up for activity, namely running or fighting. Therefore, it eases stress to follow through on that message and participate in activities that use our fighting and running muscles—exercise. This uses excess blood sugar; muscles use the stress hormones adrenaline and cortisol; and other circulating fats in the bloodstream get used for energy. Thus, the body goes through a process similar to the stress response; that is, there is a period of arousal and hyperstimulation followed by a period of exhaustion and rest.</a:t>
            </a:r>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Exercise also generates the natural release of the mood-lifting hormones called endorphins from the brain. These “feel-good” hormones act the same way that the chemical morphine acts in the body, only without the negative side effects. Because exercise relieves stress, a physically fit person does not get sick as often due to a healthy functioning immune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CA" b="0" i="0" dirty="0">
                <a:solidFill>
                  <a:srgbClr val="333333"/>
                </a:solidFill>
                <a:effectLst/>
                <a:latin typeface="Georgia" panose="02040502050405020303" pitchFamily="18" charset="0"/>
              </a:rPr>
              <a:t>Physical activity and exercise are among the most important, simplest, and cheapest approaches to anxiety treatment, especially for the elderly</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indent="0">
              <a:buFont typeface="Arial" panose="020B0604020202020204" pitchFamily="34" charset="0"/>
              <a:buNone/>
            </a:pPr>
            <a:r>
              <a:rPr lang="en-US" dirty="0"/>
              <a:t>Stretching has numerous health benefits.</a:t>
            </a:r>
          </a:p>
          <a:p>
            <a:pPr marL="171450" indent="-171450">
              <a:buFont typeface="Arial" panose="020B0604020202020204" pitchFamily="34" charset="0"/>
              <a:buChar char="•"/>
            </a:pPr>
            <a:r>
              <a:rPr lang="en-US" dirty="0"/>
              <a:t>It can improve energy levels, promote blood circulation, improve posture, and possibly even decrease lower back pain. </a:t>
            </a:r>
          </a:p>
          <a:p>
            <a:pPr marL="171450" indent="-171450">
              <a:buFont typeface="Arial" panose="020B0604020202020204" pitchFamily="34" charset="0"/>
              <a:buChar char="•"/>
            </a:pPr>
            <a:r>
              <a:rPr lang="en-US" dirty="0"/>
              <a:t>For active adults, regular stretching increases athletic performance, reduces muscle tension, and decreases risk of injury. </a:t>
            </a:r>
          </a:p>
          <a:p>
            <a:pPr marL="171450" indent="-171450">
              <a:buFont typeface="Arial" panose="020B0604020202020204" pitchFamily="34" charset="0"/>
              <a:buChar char="•"/>
            </a:pPr>
            <a:r>
              <a:rPr lang="en-US" dirty="0"/>
              <a:t>It can also help you keep better posture and alignment in your spine. It helps you feel physically better, which, in turn, keeps you feeling better.</a:t>
            </a:r>
          </a:p>
          <a:p>
            <a:pPr marL="171450" indent="-171450">
              <a:buFont typeface="Arial" panose="020B0604020202020204" pitchFamily="34" charset="0"/>
              <a:buChar char="•"/>
            </a:pPr>
            <a:r>
              <a:rPr lang="en-US" dirty="0"/>
              <a:t>Spending a few minutes doing simple, relaxing stretches before bed can be a great way to release tension.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1" i="0" kern="1200" dirty="0">
                <a:solidFill>
                  <a:schemeClr val="tx1"/>
                </a:solidFill>
                <a:effectLst/>
                <a:latin typeface="+mn-lt"/>
                <a:ea typeface="+mn-ea"/>
                <a:cs typeface="+mn-cs"/>
              </a:rPr>
              <a:t>Active Stretching:</a:t>
            </a:r>
            <a:r>
              <a:rPr lang="en-CA" sz="1200" b="0" i="0" kern="1200" dirty="0">
                <a:solidFill>
                  <a:schemeClr val="tx1"/>
                </a:solidFill>
                <a:effectLst/>
                <a:latin typeface="+mn-lt"/>
                <a:ea typeface="+mn-ea"/>
                <a:cs typeface="+mn-cs"/>
              </a:rPr>
              <a:t> In active stretching, there is no external force being provided. You are actively moving one muscle group to stretch another. Active stretches can be completed without a stretching partner or stretching accessories. If you are performing the stretch with no external force, it is an active stretch.</a:t>
            </a: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Passive Stretching:</a:t>
            </a:r>
            <a:r>
              <a:rPr lang="en-CA" sz="1200" b="0" i="0" kern="1200" dirty="0">
                <a:solidFill>
                  <a:schemeClr val="tx1"/>
                </a:solidFill>
                <a:effectLst/>
                <a:latin typeface="+mn-lt"/>
                <a:ea typeface="+mn-ea"/>
                <a:cs typeface="+mn-cs"/>
              </a:rPr>
              <a:t> In passive stretching, there is an external force being provided. You are being stretched instead of actively stretching. Passive stretching can be accomplished through partner stretches, using stretching accessories and/or just using gravity to assist your stretch. If the stretch is reliant on an external force, it is a passive stretch.</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Static stretching </a:t>
            </a:r>
            <a:r>
              <a:rPr lang="en-CA" sz="1200" b="0" i="0" kern="1200" dirty="0">
                <a:solidFill>
                  <a:schemeClr val="tx1"/>
                </a:solidFill>
                <a:effectLst/>
                <a:latin typeface="+mn-lt"/>
                <a:ea typeface="+mn-ea"/>
                <a:cs typeface="+mn-cs"/>
              </a:rPr>
              <a:t>means a stretch is held in a challenging but comfortable position for a period of time, usually somewhere between 10 to 30 seconds. Static stretching is the most common form of stretching found in general fitness and is considered safe and effective for improving overall flexibility. However, many experts consider static stretching much less beneficial than dynamic stretching for improving range of motion for functional movement, including sports and activities for daily living.</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kern="1200" dirty="0">
                <a:solidFill>
                  <a:schemeClr val="tx1"/>
                </a:solidFill>
                <a:effectLst/>
                <a:latin typeface="+mn-lt"/>
                <a:ea typeface="+mn-ea"/>
                <a:cs typeface="+mn-cs"/>
              </a:rPr>
              <a:t>More favoured type of stretching.</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Dynamic stretching </a:t>
            </a:r>
            <a:r>
              <a:rPr lang="en-CA" sz="1200" b="0" i="0" kern="1200" dirty="0">
                <a:solidFill>
                  <a:schemeClr val="tx1"/>
                </a:solidFill>
                <a:effectLst/>
                <a:latin typeface="+mn-lt"/>
                <a:ea typeface="+mn-ea"/>
                <a:cs typeface="+mn-cs"/>
              </a:rPr>
              <a:t>in appears to help in warming up the muscles, which makes the joints more mobile, the tendons more compliant, and the body more prepared to perform a specific activity. It is performed while moving, often mimicking movements of the sport or activity that you plan to perform, factoring in the explosive movements such as sprinting, jumping, or cutting. Dynamic stretching creates more heat in the body and can better prepare the body for rigorous, fast-paced activity. More evidence favors dynamic stretching over static stretching to help prevent injuries and loosen tight muscles. With dynamic stretching, it’s always good to target the primary muscle groups you plan to use.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Give one of </a:t>
            </a:r>
            <a:r>
              <a:rPr lang="en-US"/>
              <a:t>these activities a try!</a:t>
            </a:r>
          </a:p>
          <a:p>
            <a:endParaRPr lang="en-US" dirty="0"/>
          </a:p>
          <a:p>
            <a:r>
              <a:rPr lang="en-US" dirty="0"/>
              <a:t>https://</a:t>
            </a:r>
            <a:r>
              <a:rPr lang="en-US" dirty="0" err="1"/>
              <a:t>www.youtube.com</a:t>
            </a:r>
            <a:r>
              <a:rPr lang="en-US" dirty="0"/>
              <a:t>/</a:t>
            </a:r>
            <a:r>
              <a:rPr lang="en-US" dirty="0" err="1"/>
              <a:t>watch?v</a:t>
            </a:r>
            <a:r>
              <a:rPr lang="en-US" dirty="0"/>
              <a:t>=GWbEI6moUBo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kern="1200" dirty="0">
                <a:solidFill>
                  <a:schemeClr val="tx1"/>
                </a:solidFill>
                <a:effectLst/>
                <a:latin typeface="+mn-lt"/>
                <a:ea typeface="+mn-ea"/>
                <a:cs typeface="+mn-cs"/>
              </a:rPr>
              <a:t>A well-nourished body is best prepared to deal with stress. We know now that stress places additional demands on the body, and also that stress can </a:t>
            </a:r>
            <a:r>
              <a:rPr lang="en-CA" sz="1200" b="0" i="0" kern="1200" dirty="0" err="1">
                <a:solidFill>
                  <a:schemeClr val="tx1"/>
                </a:solidFill>
                <a:effectLst/>
                <a:latin typeface="+mn-lt"/>
                <a:ea typeface="+mn-ea"/>
                <a:cs typeface="+mn-cs"/>
              </a:rPr>
              <a:t>initiatie</a:t>
            </a:r>
            <a:r>
              <a:rPr lang="en-CA" sz="1200" b="0" i="0" kern="1200" dirty="0">
                <a:solidFill>
                  <a:schemeClr val="tx1"/>
                </a:solidFill>
                <a:effectLst/>
                <a:latin typeface="+mn-lt"/>
                <a:ea typeface="+mn-ea"/>
                <a:cs typeface="+mn-cs"/>
              </a:rPr>
              <a:t> a wide-variety of altered eating behaviours. We will see today that stress can even create some unique nutritional needs. Nutrition is a great "</a:t>
            </a:r>
            <a:r>
              <a:rPr lang="en-CA" sz="1200" b="1" i="0" kern="1200" dirty="0">
                <a:solidFill>
                  <a:schemeClr val="tx1"/>
                </a:solidFill>
                <a:effectLst/>
                <a:latin typeface="+mn-lt"/>
                <a:ea typeface="+mn-ea"/>
                <a:cs typeface="+mn-cs"/>
              </a:rPr>
              <a:t>stress buffer"</a:t>
            </a:r>
            <a:r>
              <a:rPr lang="en-CA" sz="1200" b="0" i="0" kern="1200" dirty="0">
                <a:solidFill>
                  <a:schemeClr val="tx1"/>
                </a:solidFill>
                <a:effectLst/>
                <a:latin typeface="+mn-lt"/>
                <a:ea typeface="+mn-ea"/>
                <a:cs typeface="+mn-cs"/>
              </a:rPr>
              <a:t> that can help our bodies to get the necessary energy to deal with our daily stress.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=VWj8ZxCxrYk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=Q2cMMnUuKYQ</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=Yzm3fA2HhkQ</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=FKKiUmWthv0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Stress leads to poor nutritional habits</a:t>
            </a:r>
          </a:p>
          <a:p>
            <a:r>
              <a:rPr lang="en-US"/>
              <a:t>Results in eating disorders such as anorexia nervosa and bulimia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Eat plenty of vegetables and fruits, whole grain foods and protein foods. Choose protein foods that come from plants more often.</a:t>
            </a:r>
          </a:p>
          <a:p>
            <a:pPr marL="628650" lvl="1" indent="-171450">
              <a:buFont typeface="Arial" panose="020B0604020202020204" pitchFamily="34" charset="0"/>
              <a:buChar char="•"/>
            </a:pPr>
            <a:r>
              <a:rPr lang="en-US" dirty="0"/>
              <a:t>Choose foods with healthy fats instead of saturated fat</a:t>
            </a:r>
          </a:p>
          <a:p>
            <a:pPr marL="171450" indent="-171450">
              <a:buFont typeface="Arial" panose="020B0604020202020204" pitchFamily="34" charset="0"/>
              <a:buChar char="•"/>
            </a:pPr>
            <a:r>
              <a:rPr lang="en-US" dirty="0"/>
              <a:t>Limit highly processed foods. If you choose these foods, eat them less often and in small amounts.</a:t>
            </a:r>
          </a:p>
          <a:p>
            <a:pPr marL="628650" lvl="1" indent="-171450">
              <a:buFont typeface="Arial" panose="020B0604020202020204" pitchFamily="34" charset="0"/>
              <a:buChar char="•"/>
            </a:pPr>
            <a:r>
              <a:rPr lang="en-US" dirty="0"/>
              <a:t>Prepare meals and snacks using ingredients that have little to no added sodium, sugars or saturated fat</a:t>
            </a:r>
          </a:p>
          <a:p>
            <a:pPr marL="628650" lvl="1" indent="-171450">
              <a:buFont typeface="Arial" panose="020B0604020202020204" pitchFamily="34" charset="0"/>
              <a:buChar char="•"/>
            </a:pPr>
            <a:r>
              <a:rPr lang="en-US" dirty="0"/>
              <a:t>Choose healthier menu options when eating out</a:t>
            </a:r>
          </a:p>
          <a:p>
            <a:pPr marL="171450" indent="-171450">
              <a:buFont typeface="Arial" panose="020B0604020202020204" pitchFamily="34" charset="0"/>
              <a:buChar char="•"/>
            </a:pPr>
            <a:r>
              <a:rPr lang="en-US" dirty="0"/>
              <a:t>Make water your drink of choice</a:t>
            </a:r>
          </a:p>
          <a:p>
            <a:pPr marL="628650" lvl="1" indent="-171450">
              <a:buFont typeface="Arial" panose="020B0604020202020204" pitchFamily="34" charset="0"/>
              <a:buChar char="•"/>
            </a:pPr>
            <a:r>
              <a:rPr lang="en-US" dirty="0"/>
              <a:t>Replace sugary drinks with water</a:t>
            </a:r>
            <a:endParaRPr lang="en-CA" altLang="en-US" dirty="0">
              <a:latin typeface="Arial" panose="020B0604020202020204" pitchFamily="34" charset="0"/>
            </a:endParaRPr>
          </a:p>
          <a:p>
            <a:endParaRPr lang="en-CA" altLang="en-US" dirty="0">
              <a:latin typeface="Arial" panose="020B0604020202020204" pitchFamily="34" charset="0"/>
            </a:endParaRPr>
          </a:p>
          <a:p>
            <a:r>
              <a:rPr lang="en-CA" altLang="en-US" dirty="0">
                <a:latin typeface="Arial" panose="020B0604020202020204" pitchFamily="34" charset="0"/>
              </a:rPr>
              <a:t>https://food-</a:t>
            </a:r>
            <a:r>
              <a:rPr lang="en-CA" altLang="en-US" dirty="0" err="1">
                <a:latin typeface="Arial" panose="020B0604020202020204" pitchFamily="34" charset="0"/>
              </a:rPr>
              <a:t>guide.canada.ca</a:t>
            </a:r>
            <a:r>
              <a:rPr lang="en-CA" altLang="en-US" dirty="0">
                <a:latin typeface="Arial" panose="020B0604020202020204" pitchFamily="34" charset="0"/>
              </a:rPr>
              <a:t>/</a:t>
            </a:r>
            <a:r>
              <a:rPr lang="en-CA" altLang="en-US" dirty="0" err="1">
                <a:latin typeface="Arial" panose="020B0604020202020204" pitchFamily="34" charset="0"/>
              </a:rPr>
              <a:t>en</a:t>
            </a:r>
            <a:r>
              <a:rPr lang="en-CA" altLang="en-US" dirty="0">
                <a:latin typeface="Arial" panose="020B0604020202020204" pitchFamily="34" charset="0"/>
              </a:rPr>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Be mindful of your eating habits</a:t>
            </a:r>
          </a:p>
          <a:p>
            <a:pPr marL="628650" lvl="1" indent="-171450">
              <a:buFont typeface="Arial" panose="020B0604020202020204" pitchFamily="34" charset="0"/>
              <a:buChar char="•"/>
            </a:pPr>
            <a:r>
              <a:rPr lang="en-US" dirty="0"/>
              <a:t>Take time to eat</a:t>
            </a:r>
          </a:p>
          <a:p>
            <a:pPr marL="628650" lvl="1" indent="-171450">
              <a:buFont typeface="Arial" panose="020B0604020202020204" pitchFamily="34" charset="0"/>
              <a:buChar char="•"/>
            </a:pPr>
            <a:r>
              <a:rPr lang="en-US" dirty="0"/>
              <a:t>Notice when you are hungry and when you are full</a:t>
            </a:r>
          </a:p>
          <a:p>
            <a:pPr marL="171450" indent="-171450">
              <a:buFont typeface="Arial" panose="020B0604020202020204" pitchFamily="34" charset="0"/>
              <a:buChar char="•"/>
            </a:pPr>
            <a:r>
              <a:rPr lang="en-US" dirty="0"/>
              <a:t>Cook more often</a:t>
            </a:r>
          </a:p>
          <a:p>
            <a:pPr marL="628650" lvl="1" indent="-171450">
              <a:buFont typeface="Arial" panose="020B0604020202020204" pitchFamily="34" charset="0"/>
              <a:buChar char="•"/>
            </a:pPr>
            <a:r>
              <a:rPr lang="en-US" dirty="0"/>
              <a:t>Plan what you eat</a:t>
            </a:r>
          </a:p>
          <a:p>
            <a:pPr marL="628650" lvl="1" indent="-171450">
              <a:buFont typeface="Arial" panose="020B0604020202020204" pitchFamily="34" charset="0"/>
              <a:buChar char="•"/>
            </a:pPr>
            <a:r>
              <a:rPr lang="en-US" dirty="0"/>
              <a:t>Involve others in planning and preparing meals</a:t>
            </a:r>
          </a:p>
          <a:p>
            <a:pPr marL="171450" indent="-171450">
              <a:buFont typeface="Arial" panose="020B0604020202020204" pitchFamily="34" charset="0"/>
              <a:buChar char="•"/>
            </a:pPr>
            <a:r>
              <a:rPr lang="en-US" dirty="0"/>
              <a:t>Enjoy your food</a:t>
            </a:r>
          </a:p>
          <a:p>
            <a:pPr marL="628650" lvl="1" indent="-171450">
              <a:buFont typeface="Arial" panose="020B0604020202020204" pitchFamily="34" charset="0"/>
              <a:buChar char="•"/>
            </a:pPr>
            <a:r>
              <a:rPr lang="en-US" dirty="0"/>
              <a:t>Culture and food traditions can be a part of healthy eating</a:t>
            </a:r>
          </a:p>
          <a:p>
            <a:pPr marL="171450" indent="-171450">
              <a:buFont typeface="Arial" panose="020B0604020202020204" pitchFamily="34" charset="0"/>
              <a:buChar char="•"/>
            </a:pPr>
            <a:r>
              <a:rPr lang="en-US" dirty="0"/>
              <a:t>Eat meals with others</a:t>
            </a:r>
          </a:p>
          <a:p>
            <a:pPr marL="628650" lvl="1" indent="-171450">
              <a:buFont typeface="Arial" panose="020B0604020202020204" pitchFamily="34" charset="0"/>
              <a:buChar char="•"/>
            </a:pPr>
            <a:r>
              <a:rPr lang="en-CA" sz="1200" b="0" i="0" kern="1200" dirty="0">
                <a:solidFill>
                  <a:schemeClr val="tx1"/>
                </a:solidFill>
                <a:effectLst/>
                <a:latin typeface="+mn-lt"/>
                <a:ea typeface="+mn-ea"/>
                <a:cs typeface="+mn-cs"/>
              </a:rPr>
              <a:t>Enjoying healthy foods with family, friends, neighbours or co-workers is a great way to connect and add enjoyment to your life. It can provide many benefits and contribute to a healthy lifestyle.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Food labels provide information you can use to make informed choices about foods and drinks at the grocery store and at home. Food labels can help you:</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compare and choose products more easily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know what ingredients a food product contains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choose products with a little or a lot of the nutrients that are of interest to you</a:t>
            </a:r>
            <a:br>
              <a:rPr lang="en-US" dirty="0"/>
            </a:br>
            <a:endParaRPr lang="en-US" dirty="0"/>
          </a:p>
          <a:p>
            <a:pPr marL="171450" indent="-171450">
              <a:buFont typeface="Arial" panose="020B0604020202020204" pitchFamily="34" charset="0"/>
              <a:buChar char="•"/>
            </a:pPr>
            <a:r>
              <a:rPr lang="en-US" dirty="0"/>
              <a:t>Be aware that food marketing can influence your choices</a:t>
            </a:r>
          </a:p>
          <a:p>
            <a:pPr marL="628650" lvl="1" indent="-171450">
              <a:buFont typeface="Arial" panose="020B0604020202020204" pitchFamily="34" charset="0"/>
              <a:buChar char="•"/>
            </a:pPr>
            <a:r>
              <a:rPr lang="en-CA" sz="1200" b="0" i="0" kern="1200" dirty="0">
                <a:solidFill>
                  <a:schemeClr val="tx1"/>
                </a:solidFill>
                <a:effectLst/>
                <a:latin typeface="+mn-lt"/>
                <a:ea typeface="+mn-ea"/>
                <a:cs typeface="+mn-cs"/>
              </a:rPr>
              <a:t>Food marketing is advertising that promotes the sale of certain food or food products. Many foods and drinks that are marketed can contribute too much sodium, sugars or saturated fat to our eating patterns.</a:t>
            </a:r>
          </a:p>
          <a:p>
            <a:pPr marL="628650" lvl="1" indent="-171450">
              <a:buFont typeface="Arial" panose="020B0604020202020204" pitchFamily="34" charset="0"/>
              <a:buChar char="•"/>
            </a:pPr>
            <a:r>
              <a:rPr lang="en-CA" sz="1200" b="0" i="0" kern="1200" dirty="0">
                <a:solidFill>
                  <a:schemeClr val="tx1"/>
                </a:solidFill>
                <a:effectLst/>
                <a:latin typeface="+mn-lt"/>
                <a:ea typeface="+mn-ea"/>
                <a:cs typeface="+mn-cs"/>
              </a:rPr>
              <a:t>You likely receive a constant stream of changing and often conflicting messages about food. This can make it hard to make healthy food choices.</a:t>
            </a:r>
          </a:p>
          <a:p>
            <a:pPr marL="628650" lvl="1" indent="-171450">
              <a:buFont typeface="Arial" panose="020B0604020202020204" pitchFamily="34" charset="0"/>
              <a:buChar char="•"/>
            </a:pPr>
            <a:r>
              <a:rPr lang="en-US" dirty="0"/>
              <a:t>Teach those who may be more vulnerable to food marketing, like young children and teens, about marketing techniques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Being overweight does increase your risk for developing type 2 diabetes, and a diet high in calories from any source contributes to weight gain. Research has shown that drinking sugary drinks is linked to type 2 diabetes.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Diet can also directly affect cancer risk. Some foods, such as processed and red meat and salt-preserved foods, can increase the risk of developing cancer. While others, such as fruits, vegetables and foods high in </a:t>
            </a:r>
            <a:r>
              <a:rPr lang="en-US" dirty="0" err="1"/>
              <a:t>fibre</a:t>
            </a:r>
            <a:r>
              <a:rPr lang="en-US" dirty="0"/>
              <a:t>, can reduce the risk of cancer.</a:t>
            </a:r>
          </a:p>
          <a:p>
            <a:endParaRPr lang="en-US" dirty="0"/>
          </a:p>
          <a:p>
            <a:r>
              <a:rPr lang="en-US" dirty="0"/>
              <a:t>Nutrition, especially calcium, plays an important role in preventing osteoporosis. In people who have healthy bones, adequate calcium intake on a daily basis is necessary to maintain bone health. For older adults, studies have shown that adequate calcium intake can slow bone loss and lower the risk of fracture. Protein is another important nutrient for building and repairing body tissues, including bones.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6.m4a"/><Relationship Id="rId7" Type="http://schemas.openxmlformats.org/officeDocument/2006/relationships/image" Target="../media/image14.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audio" Target="../media/media6.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5.jpe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6.jpe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https://www.youtube.com/embed/lEXBxijQREo?start=7&amp;feature=oembed" TargetMode="Externa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11.m4a"/><Relationship Id="rId7" Type="http://schemas.openxmlformats.org/officeDocument/2006/relationships/image" Target="../media/image21.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audio" Target="../media/media11.m4a"/></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ideo" Target="https://www.youtube.com/embed/u1jRaHrpokA?feature=oembed" TargetMode="Externa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_Qw36m2CzRQ?feature=oembed"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24.jpe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24.jpe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png"/><Relationship Id="rId5" Type="http://schemas.openxmlformats.org/officeDocument/2006/relationships/image" Target="../media/image25.jpe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26.jpe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image" Target="../media/image28.jpe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30.jpe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6.png"/><Relationship Id="rId5" Type="http://schemas.openxmlformats.org/officeDocument/2006/relationships/image" Target="../media/image32.jpe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ideo" Target="https://www.youtube.com/embed/GWbEI6moUBo?feature=oembed" TargetMode="External"/><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ideo" Target="https://www.youtube.com/embed/VWj8ZxCxrYk?feature=oembed" TargetMode="Externa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ideo" Target="https://www.youtube.com/embed/Q2cMMnUuKYQ?feature=oembed" TargetMode="Externa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ideo" Target="https://www.youtube.com/embed/Yzm3fA2HhkQ?feature=oembed" TargetMode="External"/><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ideo" Target="https://www.youtube.com/embed/FKKiUmWthv0?feature=oembed" TargetMode="External"/><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10.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2.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043104"/>
            <a:ext cx="7192957" cy="215196"/>
            <a:chOff x="0" y="0"/>
            <a:chExt cx="9590610" cy="286927"/>
          </a:xfrm>
        </p:grpSpPr>
        <p:sp>
          <p:nvSpPr>
            <p:cNvPr id="3" name="AutoShape 3"/>
            <p:cNvSpPr/>
            <p:nvPr/>
          </p:nvSpPr>
          <p:spPr>
            <a:xfrm>
              <a:off x="0" y="128647"/>
              <a:ext cx="9590610" cy="29633"/>
            </a:xfrm>
            <a:prstGeom prst="rect">
              <a:avLst/>
            </a:prstGeom>
            <a:solidFill>
              <a:srgbClr val="FFFFFF"/>
            </a:solidFill>
          </p:spPr>
          <p:txBody>
            <a:bodyPr/>
            <a:lstStyle/>
            <a:p>
              <a:endParaRPr lang="en-CA"/>
            </a:p>
          </p:txBody>
        </p:sp>
        <p:sp>
          <p:nvSpPr>
            <p:cNvPr id="4" name="AutoShape 4"/>
            <p:cNvSpPr/>
            <p:nvPr/>
          </p:nvSpPr>
          <p:spPr>
            <a:xfrm>
              <a:off x="0" y="0"/>
              <a:ext cx="613239" cy="286927"/>
            </a:xfrm>
            <a:prstGeom prst="rect">
              <a:avLst/>
            </a:prstGeom>
            <a:solidFill>
              <a:srgbClr val="FFFFFF"/>
            </a:solidFill>
          </p:spPr>
          <p:txBody>
            <a:bodyPr/>
            <a:lstStyle/>
            <a:p>
              <a:endParaRPr lang="en-CA"/>
            </a:p>
          </p:txBody>
        </p:sp>
      </p:grpSp>
      <p:sp>
        <p:nvSpPr>
          <p:cNvPr id="5" name="TextBox 5"/>
          <p:cNvSpPr txBox="1"/>
          <p:nvPr/>
        </p:nvSpPr>
        <p:spPr>
          <a:xfrm>
            <a:off x="2742984" y="2502103"/>
            <a:ext cx="11770705" cy="3133725"/>
          </a:xfrm>
          <a:prstGeom prst="rect">
            <a:avLst/>
          </a:prstGeom>
        </p:spPr>
        <p:txBody>
          <a:bodyPr lIns="0" tIns="0" rIns="0" bIns="0" rtlCol="0" anchor="t">
            <a:spAutoFit/>
          </a:bodyPr>
          <a:lstStyle/>
          <a:p>
            <a:pPr>
              <a:lnSpc>
                <a:spcPts val="12000"/>
              </a:lnSpc>
            </a:pPr>
            <a:r>
              <a:rPr lang="en-US" sz="12000">
                <a:solidFill>
                  <a:srgbClr val="FFFFFF"/>
                </a:solidFill>
                <a:latin typeface="Open Sauce SemiBold"/>
              </a:rPr>
              <a:t>Physical Health &amp; Nutrition</a:t>
            </a: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617384" y="4487403"/>
            <a:ext cx="4420092" cy="3475297"/>
          </a:xfrm>
          <a:prstGeom prst="rect">
            <a:avLst/>
          </a:prstGeom>
        </p:spPr>
      </p:pic>
      <p:sp>
        <p:nvSpPr>
          <p:cNvPr id="7" name="TextBox 7"/>
          <p:cNvSpPr txBox="1"/>
          <p:nvPr/>
        </p:nvSpPr>
        <p:spPr>
          <a:xfrm>
            <a:off x="14815651" y="8753475"/>
            <a:ext cx="2443649" cy="504825"/>
          </a:xfrm>
          <a:prstGeom prst="rect">
            <a:avLst/>
          </a:prstGeom>
        </p:spPr>
        <p:txBody>
          <a:bodyPr lIns="0" tIns="0" rIns="0" bIns="0" rtlCol="0" anchor="t">
            <a:spAutoFit/>
          </a:bodyPr>
          <a:lstStyle/>
          <a:p>
            <a:pPr>
              <a:lnSpc>
                <a:spcPts val="4199"/>
              </a:lnSpc>
            </a:pPr>
            <a:r>
              <a:rPr lang="en-US" sz="2999" dirty="0">
                <a:solidFill>
                  <a:srgbClr val="FFFFFF"/>
                </a:solidFill>
                <a:latin typeface="Open Sauce Light Bold"/>
              </a:rPr>
              <a:t>Week 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9639540" y="1019175"/>
            <a:ext cx="7464288" cy="3209925"/>
          </a:xfrm>
          <a:prstGeom prst="rect">
            <a:avLst/>
          </a:prstGeom>
        </p:spPr>
        <p:txBody>
          <a:bodyPr lIns="0" tIns="0" rIns="0" bIns="0" rtlCol="0" anchor="t">
            <a:spAutoFit/>
          </a:bodyPr>
          <a:lstStyle/>
          <a:p>
            <a:pPr>
              <a:lnSpc>
                <a:spcPts val="8400"/>
              </a:lnSpc>
            </a:pPr>
            <a:r>
              <a:rPr lang="en-US" sz="7000" dirty="0">
                <a:solidFill>
                  <a:srgbClr val="FFFFFF"/>
                </a:solidFill>
                <a:latin typeface="Montserrat Extra-Bold"/>
              </a:rPr>
              <a:t>Diet-Related Chronic Diseases</a:t>
            </a:r>
          </a:p>
        </p:txBody>
      </p:sp>
      <p:sp>
        <p:nvSpPr>
          <p:cNvPr id="3" name="TextBox 3"/>
          <p:cNvSpPr txBox="1"/>
          <p:nvPr/>
        </p:nvSpPr>
        <p:spPr>
          <a:xfrm>
            <a:off x="9471112" y="4599341"/>
            <a:ext cx="7801144" cy="3181985"/>
          </a:xfrm>
          <a:prstGeom prst="rect">
            <a:avLst/>
          </a:prstGeom>
        </p:spPr>
        <p:txBody>
          <a:bodyPr lIns="0" tIns="0" rIns="0" bIns="0" rtlCol="0" anchor="t">
            <a:spAutoFit/>
          </a:bodyPr>
          <a:lstStyle/>
          <a:p>
            <a:pPr marL="561341" lvl="1" indent="-280670">
              <a:lnSpc>
                <a:spcPts val="3640"/>
              </a:lnSpc>
              <a:buFont typeface="Arial"/>
              <a:buChar char="•"/>
            </a:pPr>
            <a:r>
              <a:rPr lang="en-US" sz="2600" b="1" dirty="0">
                <a:solidFill>
                  <a:srgbClr val="FFFFFF"/>
                </a:solidFill>
                <a:latin typeface="Montserrat Classic"/>
              </a:rPr>
              <a:t>Osteoporosis</a:t>
            </a:r>
          </a:p>
          <a:p>
            <a:pPr marL="1122681" lvl="2" indent="-374227">
              <a:lnSpc>
                <a:spcPts val="3640"/>
              </a:lnSpc>
              <a:buFont typeface="Arial"/>
              <a:buChar char="⚬"/>
            </a:pPr>
            <a:r>
              <a:rPr lang="en-US" sz="2600" dirty="0">
                <a:solidFill>
                  <a:srgbClr val="FFFFFF"/>
                </a:solidFill>
                <a:latin typeface="Montserrat Classic"/>
              </a:rPr>
              <a:t>½ women and ¼ men ages 50 and older will have an osteoporosis-related fracture in their lifetime</a:t>
            </a:r>
          </a:p>
          <a:p>
            <a:pPr marL="561341" lvl="1" indent="-280670">
              <a:lnSpc>
                <a:spcPts val="3640"/>
              </a:lnSpc>
              <a:buFont typeface="Arial"/>
              <a:buChar char="•"/>
            </a:pPr>
            <a:r>
              <a:rPr lang="en-US" sz="2600" b="1" dirty="0">
                <a:solidFill>
                  <a:srgbClr val="FFFFFF"/>
                </a:solidFill>
                <a:latin typeface="Montserrat Classic"/>
              </a:rPr>
              <a:t>Cancer</a:t>
            </a:r>
          </a:p>
          <a:p>
            <a:pPr marL="1122681" lvl="2" indent="-374227">
              <a:lnSpc>
                <a:spcPts val="3640"/>
              </a:lnSpc>
              <a:buFont typeface="Arial"/>
              <a:buChar char="⚬"/>
            </a:pPr>
            <a:r>
              <a:rPr lang="en-US" sz="2600" dirty="0">
                <a:solidFill>
                  <a:srgbClr val="FFFFFF"/>
                </a:solidFill>
                <a:latin typeface="Montserrat Classic"/>
              </a:rPr>
              <a:t>41% of the population will be diagnosed with cancer during their lifetime</a:t>
            </a:r>
          </a:p>
        </p:txBody>
      </p:sp>
      <p:pic>
        <p:nvPicPr>
          <p:cNvPr id="4" name="Picture 4"/>
          <p:cNvPicPr>
            <a:picLocks noChangeAspect="1"/>
          </p:cNvPicPr>
          <p:nvPr/>
        </p:nvPicPr>
        <p:blipFill>
          <a:blip r:embed="rId3"/>
          <a:srcRect l="23893" r="23893"/>
          <a:stretch>
            <a:fillRect/>
          </a:stretch>
        </p:blipFill>
        <p:spPr>
          <a:xfrm>
            <a:off x="2253553" y="1152234"/>
            <a:ext cx="6343995" cy="8095125"/>
          </a:xfrm>
          <a:prstGeom prst="rect">
            <a:avLst/>
          </a:prstGeom>
        </p:spPr>
      </p:pic>
      <p:sp>
        <p:nvSpPr>
          <p:cNvPr id="5" name="AutoShape 5"/>
          <p:cNvSpPr/>
          <p:nvPr/>
        </p:nvSpPr>
        <p:spPr>
          <a:xfrm rot="-5400000">
            <a:off x="-5306942" y="5471943"/>
            <a:ext cx="15170083" cy="16364"/>
          </a:xfrm>
          <a:prstGeom prst="rect">
            <a:avLst/>
          </a:prstGeom>
          <a:solidFill>
            <a:srgbClr val="FFFFFF"/>
          </a:solidFill>
        </p:spPr>
        <p:txBody>
          <a:bodyPr/>
          <a:lstStyle/>
          <a:p>
            <a:endParaRPr lang="en-CA"/>
          </a:p>
        </p:txBody>
      </p:sp>
      <p:sp>
        <p:nvSpPr>
          <p:cNvPr id="6" name="AutoShape 6"/>
          <p:cNvSpPr/>
          <p:nvPr/>
        </p:nvSpPr>
        <p:spPr>
          <a:xfrm rot="-5400000">
            <a:off x="1020689" y="5471943"/>
            <a:ext cx="15170083" cy="16364"/>
          </a:xfrm>
          <a:prstGeom prst="rect">
            <a:avLst/>
          </a:prstGeom>
          <a:solidFill>
            <a:srgbClr val="FFFFFF"/>
          </a:solidFill>
        </p:spPr>
        <p:txBody>
          <a:bodyPr/>
          <a:lstStyle/>
          <a:p>
            <a:endParaRPr lang="en-CA"/>
          </a:p>
        </p:txBody>
      </p:sp>
      <p:sp>
        <p:nvSpPr>
          <p:cNvPr id="7" name="AutoShape 7"/>
          <p:cNvSpPr/>
          <p:nvPr/>
        </p:nvSpPr>
        <p:spPr>
          <a:xfrm>
            <a:off x="1108095" y="9247359"/>
            <a:ext cx="15170083" cy="16364"/>
          </a:xfrm>
          <a:prstGeom prst="rect">
            <a:avLst/>
          </a:prstGeom>
          <a:solidFill>
            <a:srgbClr val="FFFFFF"/>
          </a:solidFill>
        </p:spPr>
        <p:txBody>
          <a:bodyPr/>
          <a:lstStyle/>
          <a:p>
            <a:endParaRPr lang="en-CA"/>
          </a:p>
        </p:txBody>
      </p:sp>
      <p:sp>
        <p:nvSpPr>
          <p:cNvPr id="8" name="AutoShape 8"/>
          <p:cNvSpPr/>
          <p:nvPr/>
        </p:nvSpPr>
        <p:spPr>
          <a:xfrm rot="-5400000">
            <a:off x="-6505167" y="5325818"/>
            <a:ext cx="15170083" cy="16364"/>
          </a:xfrm>
          <a:prstGeom prst="rect">
            <a:avLst/>
          </a:prstGeom>
          <a:solidFill>
            <a:srgbClr val="FFFFFF"/>
          </a:solidFill>
        </p:spPr>
        <p:txBody>
          <a:bodyPr/>
          <a:lstStyle/>
          <a:p>
            <a:endParaRPr lang="en-CA"/>
          </a:p>
        </p:txBody>
      </p:sp>
      <p:sp>
        <p:nvSpPr>
          <p:cNvPr id="9" name="TextBox 9"/>
          <p:cNvSpPr txBox="1"/>
          <p:nvPr/>
        </p:nvSpPr>
        <p:spPr>
          <a:xfrm>
            <a:off x="421016"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9639540" y="1019175"/>
            <a:ext cx="7464288" cy="3209925"/>
          </a:xfrm>
          <a:prstGeom prst="rect">
            <a:avLst/>
          </a:prstGeom>
        </p:spPr>
        <p:txBody>
          <a:bodyPr lIns="0" tIns="0" rIns="0" bIns="0" rtlCol="0" anchor="t">
            <a:spAutoFit/>
          </a:bodyPr>
          <a:lstStyle/>
          <a:p>
            <a:pPr>
              <a:lnSpc>
                <a:spcPts val="8400"/>
              </a:lnSpc>
            </a:pPr>
            <a:r>
              <a:rPr lang="en-US" sz="7000">
                <a:solidFill>
                  <a:srgbClr val="FFFFFF"/>
                </a:solidFill>
                <a:latin typeface="Montserrat Extra-Bold"/>
              </a:rPr>
              <a:t>Stress and Healthy Weight</a:t>
            </a:r>
          </a:p>
        </p:txBody>
      </p:sp>
      <p:sp>
        <p:nvSpPr>
          <p:cNvPr id="3" name="TextBox 3"/>
          <p:cNvSpPr txBox="1"/>
          <p:nvPr/>
        </p:nvSpPr>
        <p:spPr>
          <a:xfrm>
            <a:off x="9471112" y="4579273"/>
            <a:ext cx="7801144" cy="3660297"/>
          </a:xfrm>
          <a:prstGeom prst="rect">
            <a:avLst/>
          </a:prstGeom>
        </p:spPr>
        <p:txBody>
          <a:bodyPr lIns="0" tIns="0" rIns="0" bIns="0" rtlCol="0" anchor="t">
            <a:spAutoFit/>
          </a:bodyPr>
          <a:lstStyle/>
          <a:p>
            <a:pPr marL="561341" lvl="1" indent="-280670">
              <a:lnSpc>
                <a:spcPts val="3640"/>
              </a:lnSpc>
              <a:buFont typeface="Arial"/>
              <a:buChar char="•"/>
            </a:pPr>
            <a:r>
              <a:rPr lang="en-US" sz="2600" dirty="0">
                <a:solidFill>
                  <a:srgbClr val="FFFFFF"/>
                </a:solidFill>
                <a:latin typeface="Montserrat Classic"/>
              </a:rPr>
              <a:t>Obesity is a national epidemic</a:t>
            </a:r>
          </a:p>
          <a:p>
            <a:pPr marL="1122681" lvl="2" indent="-374227">
              <a:lnSpc>
                <a:spcPts val="3640"/>
              </a:lnSpc>
              <a:buFont typeface="Arial"/>
              <a:buChar char="⚬"/>
            </a:pPr>
            <a:r>
              <a:rPr lang="en-US" sz="2600" dirty="0">
                <a:solidFill>
                  <a:srgbClr val="FFFFFF"/>
                </a:solidFill>
                <a:latin typeface="Montserrat Classic"/>
              </a:rPr>
              <a:t>A leading cause of morbidity and mortality</a:t>
            </a:r>
          </a:p>
          <a:p>
            <a:pPr marL="1122681" lvl="2" indent="-374227">
              <a:lnSpc>
                <a:spcPts val="3640"/>
              </a:lnSpc>
              <a:buFont typeface="Arial"/>
              <a:buChar char="⚬"/>
            </a:pPr>
            <a:r>
              <a:rPr lang="en-US" sz="2600" dirty="0">
                <a:solidFill>
                  <a:srgbClr val="FFFFFF"/>
                </a:solidFill>
                <a:latin typeface="Montserrat Classic"/>
              </a:rPr>
              <a:t>Can be </a:t>
            </a:r>
            <a:r>
              <a:rPr lang="en-US" sz="2600">
                <a:solidFill>
                  <a:srgbClr val="FFFFFF"/>
                </a:solidFill>
                <a:latin typeface="Montserrat Classic"/>
              </a:rPr>
              <a:t>caused by </a:t>
            </a:r>
            <a:r>
              <a:rPr lang="en-US" sz="2600" dirty="0">
                <a:solidFill>
                  <a:srgbClr val="FFFFFF"/>
                </a:solidFill>
                <a:latin typeface="Montserrat Classic"/>
              </a:rPr>
              <a:t>limited resources</a:t>
            </a:r>
          </a:p>
          <a:p>
            <a:pPr marL="561341" lvl="1" indent="-280670">
              <a:lnSpc>
                <a:spcPts val="3640"/>
              </a:lnSpc>
              <a:buFont typeface="Arial"/>
              <a:buChar char="•"/>
            </a:pPr>
            <a:r>
              <a:rPr lang="en-US" sz="2600" dirty="0">
                <a:solidFill>
                  <a:srgbClr val="FFFFFF"/>
                </a:solidFill>
                <a:latin typeface="Montserrat Classic"/>
              </a:rPr>
              <a:t>Links between stress and obesity</a:t>
            </a:r>
          </a:p>
          <a:p>
            <a:pPr marL="1122681" lvl="2" indent="-374227">
              <a:lnSpc>
                <a:spcPts val="3640"/>
              </a:lnSpc>
              <a:buFont typeface="Arial"/>
              <a:buChar char="•"/>
            </a:pPr>
            <a:r>
              <a:rPr lang="en-US" sz="2600" dirty="0">
                <a:solidFill>
                  <a:srgbClr val="FFFFFF"/>
                </a:solidFill>
                <a:latin typeface="Montserrat Classic"/>
              </a:rPr>
              <a:t>Eating to cope</a:t>
            </a:r>
          </a:p>
          <a:p>
            <a:pPr marL="1122681" lvl="2" indent="-374227">
              <a:lnSpc>
                <a:spcPts val="3640"/>
              </a:lnSpc>
              <a:buFont typeface="Arial"/>
              <a:buChar char="•"/>
            </a:pPr>
            <a:r>
              <a:rPr lang="en-US" sz="2600" dirty="0">
                <a:solidFill>
                  <a:srgbClr val="FFFFFF"/>
                </a:solidFill>
                <a:latin typeface="Montserrat Classic"/>
              </a:rPr>
              <a:t>Unused glucose</a:t>
            </a:r>
          </a:p>
          <a:p>
            <a:pPr marL="1122681" lvl="2" indent="-374227">
              <a:lnSpc>
                <a:spcPts val="3640"/>
              </a:lnSpc>
              <a:buFont typeface="Arial"/>
              <a:buChar char="•"/>
            </a:pPr>
            <a:r>
              <a:rPr lang="en-US" sz="2600" dirty="0">
                <a:solidFill>
                  <a:srgbClr val="FFFFFF"/>
                </a:solidFill>
                <a:latin typeface="Montserrat Classic"/>
              </a:rPr>
              <a:t>The cortisol connection</a:t>
            </a:r>
          </a:p>
        </p:txBody>
      </p:sp>
      <p:pic>
        <p:nvPicPr>
          <p:cNvPr id="4" name="Picture 4"/>
          <p:cNvPicPr>
            <a:picLocks noChangeAspect="1"/>
          </p:cNvPicPr>
          <p:nvPr/>
        </p:nvPicPr>
        <p:blipFill>
          <a:blip r:embed="rId7"/>
          <a:srcRect t="7412" b="7412"/>
          <a:stretch>
            <a:fillRect/>
          </a:stretch>
        </p:blipFill>
        <p:spPr>
          <a:xfrm>
            <a:off x="2253553" y="1152234"/>
            <a:ext cx="6343995" cy="8095125"/>
          </a:xfrm>
          <a:prstGeom prst="rect">
            <a:avLst/>
          </a:prstGeom>
        </p:spPr>
      </p:pic>
      <p:sp>
        <p:nvSpPr>
          <p:cNvPr id="5" name="AutoShape 5"/>
          <p:cNvSpPr/>
          <p:nvPr/>
        </p:nvSpPr>
        <p:spPr>
          <a:xfrm rot="-5400000">
            <a:off x="-5306942" y="5471943"/>
            <a:ext cx="15170083" cy="16364"/>
          </a:xfrm>
          <a:prstGeom prst="rect">
            <a:avLst/>
          </a:prstGeom>
          <a:solidFill>
            <a:srgbClr val="FFFFFF"/>
          </a:solidFill>
        </p:spPr>
        <p:txBody>
          <a:bodyPr/>
          <a:lstStyle/>
          <a:p>
            <a:endParaRPr lang="en-CA"/>
          </a:p>
        </p:txBody>
      </p:sp>
      <p:sp>
        <p:nvSpPr>
          <p:cNvPr id="6" name="AutoShape 6"/>
          <p:cNvSpPr/>
          <p:nvPr/>
        </p:nvSpPr>
        <p:spPr>
          <a:xfrm rot="-5400000">
            <a:off x="1020689" y="5471943"/>
            <a:ext cx="15170083" cy="16364"/>
          </a:xfrm>
          <a:prstGeom prst="rect">
            <a:avLst/>
          </a:prstGeom>
          <a:solidFill>
            <a:srgbClr val="FFFFFF"/>
          </a:solidFill>
        </p:spPr>
        <p:txBody>
          <a:bodyPr/>
          <a:lstStyle/>
          <a:p>
            <a:endParaRPr lang="en-CA"/>
          </a:p>
        </p:txBody>
      </p:sp>
      <p:sp>
        <p:nvSpPr>
          <p:cNvPr id="7" name="AutoShape 7"/>
          <p:cNvSpPr/>
          <p:nvPr/>
        </p:nvSpPr>
        <p:spPr>
          <a:xfrm>
            <a:off x="1108095" y="9247359"/>
            <a:ext cx="15170083" cy="16364"/>
          </a:xfrm>
          <a:prstGeom prst="rect">
            <a:avLst/>
          </a:prstGeom>
          <a:solidFill>
            <a:srgbClr val="FFFFFF"/>
          </a:solidFill>
        </p:spPr>
        <p:txBody>
          <a:bodyPr/>
          <a:lstStyle/>
          <a:p>
            <a:endParaRPr lang="en-CA"/>
          </a:p>
        </p:txBody>
      </p:sp>
      <p:sp>
        <p:nvSpPr>
          <p:cNvPr id="8" name="AutoShape 8"/>
          <p:cNvSpPr/>
          <p:nvPr/>
        </p:nvSpPr>
        <p:spPr>
          <a:xfrm rot="-5400000">
            <a:off x="-6505167" y="5325818"/>
            <a:ext cx="15170083" cy="16364"/>
          </a:xfrm>
          <a:prstGeom prst="rect">
            <a:avLst/>
          </a:prstGeom>
          <a:solidFill>
            <a:srgbClr val="FFFFFF"/>
          </a:solidFill>
        </p:spPr>
        <p:txBody>
          <a:bodyPr/>
          <a:lstStyle/>
          <a:p>
            <a:endParaRPr lang="en-CA"/>
          </a:p>
        </p:txBody>
      </p:sp>
      <p:sp>
        <p:nvSpPr>
          <p:cNvPr id="9" name="TextBox 9"/>
          <p:cNvSpPr txBox="1"/>
          <p:nvPr/>
        </p:nvSpPr>
        <p:spPr>
          <a:xfrm>
            <a:off x="421016"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02</a:t>
            </a:r>
          </a:p>
        </p:txBody>
      </p:sp>
      <p:pic>
        <p:nvPicPr>
          <p:cNvPr id="12" name="Recording (2)">
            <a:hlinkClick r:id="" action="ppaction://media"/>
            <a:extLst>
              <a:ext uri="{FF2B5EF4-FFF2-40B4-BE49-F238E27FC236}">
                <a16:creationId xmlns:a16="http://schemas.microsoft.com/office/drawing/2014/main" id="{1575C59D-A750-5B95-C3BF-8D4B82B0422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4097000" y="2788372"/>
            <a:ext cx="609600" cy="609600"/>
          </a:xfrm>
          <a:prstGeom prst="rect">
            <a:avLst/>
          </a:prstGeom>
        </p:spPr>
      </p:pic>
      <p:pic>
        <p:nvPicPr>
          <p:cNvPr id="13" name="Recording (2)">
            <a:hlinkClick r:id="" action="ppaction://media"/>
            <a:extLst>
              <a:ext uri="{FF2B5EF4-FFF2-40B4-BE49-F238E27FC236}">
                <a16:creationId xmlns:a16="http://schemas.microsoft.com/office/drawing/2014/main" id="{887FF456-61D4-25EE-5817-3AE464C8E91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166312" y="758585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48"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29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2"/>
                </p:tgtEl>
              </p:cMediaNode>
            </p:audio>
            <p:audio>
              <p:cMediaNode vol="80000">
                <p:cTn id="12"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9393376" y="1142709"/>
            <a:ext cx="7956616" cy="1076325"/>
          </a:xfrm>
          <a:prstGeom prst="rect">
            <a:avLst/>
          </a:prstGeom>
        </p:spPr>
        <p:txBody>
          <a:bodyPr lIns="0" tIns="0" rIns="0" bIns="0" rtlCol="0" anchor="t">
            <a:spAutoFit/>
          </a:bodyPr>
          <a:lstStyle/>
          <a:p>
            <a:pPr>
              <a:lnSpc>
                <a:spcPts val="8400"/>
              </a:lnSpc>
            </a:pPr>
            <a:r>
              <a:rPr lang="en-US" sz="7000">
                <a:solidFill>
                  <a:srgbClr val="FFFFFF"/>
                </a:solidFill>
                <a:latin typeface="Montserrat Extra-Bold"/>
              </a:rPr>
              <a:t>Pseudostressors</a:t>
            </a:r>
          </a:p>
        </p:txBody>
      </p:sp>
      <p:sp>
        <p:nvSpPr>
          <p:cNvPr id="3" name="TextBox 3"/>
          <p:cNvSpPr txBox="1"/>
          <p:nvPr/>
        </p:nvSpPr>
        <p:spPr>
          <a:xfrm>
            <a:off x="9393376" y="2722825"/>
            <a:ext cx="7801144" cy="4096385"/>
          </a:xfrm>
          <a:prstGeom prst="rect">
            <a:avLst/>
          </a:prstGeom>
        </p:spPr>
        <p:txBody>
          <a:bodyPr lIns="0" tIns="0" rIns="0" bIns="0" rtlCol="0" anchor="t">
            <a:spAutoFit/>
          </a:bodyPr>
          <a:lstStyle/>
          <a:p>
            <a:pPr marL="561341" lvl="1" indent="-280670">
              <a:lnSpc>
                <a:spcPts val="3640"/>
              </a:lnSpc>
              <a:buFont typeface="Arial"/>
              <a:buChar char="•"/>
            </a:pPr>
            <a:r>
              <a:rPr lang="en-US" sz="2600">
                <a:solidFill>
                  <a:srgbClr val="FFFFFF"/>
                </a:solidFill>
                <a:latin typeface="Montserrat Classic"/>
              </a:rPr>
              <a:t>Food substances that produce a stress response</a:t>
            </a:r>
          </a:p>
          <a:p>
            <a:pPr marL="1122681" lvl="2" indent="-374227">
              <a:lnSpc>
                <a:spcPts val="3640"/>
              </a:lnSpc>
              <a:buFont typeface="Arial"/>
              <a:buChar char="⚬"/>
            </a:pPr>
            <a:r>
              <a:rPr lang="en-US" sz="2600">
                <a:solidFill>
                  <a:srgbClr val="FFFFFF"/>
                </a:solidFill>
                <a:latin typeface="Montserrat Classic"/>
              </a:rPr>
              <a:t>Aggravates stress and worsens sleeplessness (remember last lecture?)</a:t>
            </a:r>
          </a:p>
          <a:p>
            <a:pPr marL="561341" lvl="1" indent="-280670">
              <a:lnSpc>
                <a:spcPts val="3640"/>
              </a:lnSpc>
              <a:buFont typeface="Arial"/>
              <a:buChar char="•"/>
            </a:pPr>
            <a:r>
              <a:rPr lang="en-US" sz="2600">
                <a:solidFill>
                  <a:srgbClr val="FFFFFF"/>
                </a:solidFill>
                <a:latin typeface="Montserrat Classic"/>
              </a:rPr>
              <a:t>Caffeine is a </a:t>
            </a:r>
            <a:r>
              <a:rPr lang="en-US" sz="2600">
                <a:solidFill>
                  <a:srgbClr val="FFFFFF"/>
                </a:solidFill>
                <a:latin typeface="Montserrat Classic Bold"/>
              </a:rPr>
              <a:t>sympathomimetic agent</a:t>
            </a:r>
          </a:p>
          <a:p>
            <a:pPr marL="1122681" lvl="2" indent="-374227">
              <a:lnSpc>
                <a:spcPts val="3640"/>
              </a:lnSpc>
              <a:buFont typeface="Arial"/>
              <a:buChar char="⚬"/>
            </a:pPr>
            <a:r>
              <a:rPr lang="en-US" sz="2600">
                <a:solidFill>
                  <a:srgbClr val="FFFFFF"/>
                </a:solidFill>
                <a:latin typeface="Montserrat Classic"/>
              </a:rPr>
              <a:t>Sympathomimetics stimulate the sympathetic nervous system</a:t>
            </a:r>
          </a:p>
          <a:p>
            <a:pPr marL="1122681" lvl="2" indent="-374227">
              <a:lnSpc>
                <a:spcPts val="3640"/>
              </a:lnSpc>
              <a:buFont typeface="Arial"/>
              <a:buChar char="⚬"/>
            </a:pPr>
            <a:r>
              <a:rPr lang="en-US" sz="2600">
                <a:solidFill>
                  <a:srgbClr val="FFFFFF"/>
                </a:solidFill>
                <a:latin typeface="Montserrat Classic"/>
              </a:rPr>
              <a:t>This creates a pseudo stress response and makes a stress response more likely</a:t>
            </a:r>
          </a:p>
        </p:txBody>
      </p:sp>
      <p:pic>
        <p:nvPicPr>
          <p:cNvPr id="4" name="Picture 4"/>
          <p:cNvPicPr>
            <a:picLocks noChangeAspect="1"/>
          </p:cNvPicPr>
          <p:nvPr/>
        </p:nvPicPr>
        <p:blipFill>
          <a:blip r:embed="rId5"/>
          <a:srcRect l="23893" r="23893"/>
          <a:stretch>
            <a:fillRect/>
          </a:stretch>
        </p:blipFill>
        <p:spPr>
          <a:xfrm>
            <a:off x="2253553" y="1152234"/>
            <a:ext cx="6343995" cy="8095125"/>
          </a:xfrm>
          <a:prstGeom prst="rect">
            <a:avLst/>
          </a:prstGeom>
        </p:spPr>
      </p:pic>
      <p:sp>
        <p:nvSpPr>
          <p:cNvPr id="5" name="AutoShape 5"/>
          <p:cNvSpPr/>
          <p:nvPr/>
        </p:nvSpPr>
        <p:spPr>
          <a:xfrm rot="-5400000">
            <a:off x="-5306942" y="5471943"/>
            <a:ext cx="15170083" cy="16364"/>
          </a:xfrm>
          <a:prstGeom prst="rect">
            <a:avLst/>
          </a:prstGeom>
          <a:solidFill>
            <a:srgbClr val="FFFFFF"/>
          </a:solidFill>
        </p:spPr>
        <p:txBody>
          <a:bodyPr/>
          <a:lstStyle/>
          <a:p>
            <a:endParaRPr lang="en-CA"/>
          </a:p>
        </p:txBody>
      </p:sp>
      <p:sp>
        <p:nvSpPr>
          <p:cNvPr id="6" name="AutoShape 6"/>
          <p:cNvSpPr/>
          <p:nvPr/>
        </p:nvSpPr>
        <p:spPr>
          <a:xfrm rot="-5400000">
            <a:off x="1020689" y="5471943"/>
            <a:ext cx="15170083" cy="16364"/>
          </a:xfrm>
          <a:prstGeom prst="rect">
            <a:avLst/>
          </a:prstGeom>
          <a:solidFill>
            <a:srgbClr val="FFFFFF"/>
          </a:solidFill>
        </p:spPr>
        <p:txBody>
          <a:bodyPr/>
          <a:lstStyle/>
          <a:p>
            <a:endParaRPr lang="en-CA"/>
          </a:p>
        </p:txBody>
      </p:sp>
      <p:sp>
        <p:nvSpPr>
          <p:cNvPr id="7" name="AutoShape 7"/>
          <p:cNvSpPr/>
          <p:nvPr/>
        </p:nvSpPr>
        <p:spPr>
          <a:xfrm>
            <a:off x="1108095" y="9247359"/>
            <a:ext cx="15170083" cy="16364"/>
          </a:xfrm>
          <a:prstGeom prst="rect">
            <a:avLst/>
          </a:prstGeom>
          <a:solidFill>
            <a:srgbClr val="FFFFFF"/>
          </a:solidFill>
        </p:spPr>
        <p:txBody>
          <a:bodyPr/>
          <a:lstStyle/>
          <a:p>
            <a:endParaRPr lang="en-CA"/>
          </a:p>
        </p:txBody>
      </p:sp>
      <p:sp>
        <p:nvSpPr>
          <p:cNvPr id="8" name="AutoShape 8"/>
          <p:cNvSpPr/>
          <p:nvPr/>
        </p:nvSpPr>
        <p:spPr>
          <a:xfrm rot="-5400000">
            <a:off x="-6505167" y="5325818"/>
            <a:ext cx="15170083" cy="16364"/>
          </a:xfrm>
          <a:prstGeom prst="rect">
            <a:avLst/>
          </a:prstGeom>
          <a:solidFill>
            <a:srgbClr val="FFFFFF"/>
          </a:solidFill>
        </p:spPr>
        <p:txBody>
          <a:bodyPr/>
          <a:lstStyle/>
          <a:p>
            <a:endParaRPr lang="en-CA"/>
          </a:p>
        </p:txBody>
      </p:sp>
      <p:sp>
        <p:nvSpPr>
          <p:cNvPr id="9" name="TextBox 9"/>
          <p:cNvSpPr txBox="1"/>
          <p:nvPr/>
        </p:nvSpPr>
        <p:spPr>
          <a:xfrm>
            <a:off x="421016"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02</a:t>
            </a:r>
          </a:p>
        </p:txBody>
      </p:sp>
      <p:pic>
        <p:nvPicPr>
          <p:cNvPr id="10" name="Recording (2)">
            <a:hlinkClick r:id="" action="ppaction://media"/>
            <a:extLst>
              <a:ext uri="{FF2B5EF4-FFF2-40B4-BE49-F238E27FC236}">
                <a16:creationId xmlns:a16="http://schemas.microsoft.com/office/drawing/2014/main" id="{FFEB0AD2-E7E5-2A73-0BBD-5E39154FED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69808" y="555674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32438" r="20075"/>
          <a:stretch>
            <a:fillRect/>
          </a:stretch>
        </p:blipFill>
        <p:spPr>
          <a:xfrm>
            <a:off x="9387993" y="1028700"/>
            <a:ext cx="6568767" cy="9216181"/>
          </a:xfrm>
          <a:prstGeom prst="rect">
            <a:avLst/>
          </a:prstGeom>
        </p:spPr>
      </p:pic>
      <p:sp>
        <p:nvSpPr>
          <p:cNvPr id="3" name="AutoShape 3"/>
          <p:cNvSpPr/>
          <p:nvPr/>
        </p:nvSpPr>
        <p:spPr>
          <a:xfrm rot="-5400000">
            <a:off x="8379901" y="5604837"/>
            <a:ext cx="15170083" cy="16364"/>
          </a:xfrm>
          <a:prstGeom prst="rect">
            <a:avLst/>
          </a:prstGeom>
          <a:solidFill>
            <a:srgbClr val="FFFFFF"/>
          </a:solidFill>
        </p:spPr>
        <p:txBody>
          <a:bodyPr/>
          <a:lstStyle/>
          <a:p>
            <a:endParaRPr lang="en-CA"/>
          </a:p>
        </p:txBody>
      </p:sp>
      <p:sp>
        <p:nvSpPr>
          <p:cNvPr id="4" name="AutoShape 4"/>
          <p:cNvSpPr/>
          <p:nvPr/>
        </p:nvSpPr>
        <p:spPr>
          <a:xfrm rot="-5400000">
            <a:off x="1811134"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28700" y="1038225"/>
            <a:ext cx="7382725" cy="4784088"/>
          </a:xfrm>
          <a:prstGeom prst="rect">
            <a:avLst/>
          </a:prstGeom>
        </p:spPr>
        <p:txBody>
          <a:bodyPr lIns="0" tIns="0" rIns="0" bIns="0" rtlCol="0" anchor="t">
            <a:spAutoFit/>
          </a:bodyPr>
          <a:lstStyle/>
          <a:p>
            <a:pPr>
              <a:lnSpc>
                <a:spcPts val="9599"/>
              </a:lnSpc>
            </a:pPr>
            <a:r>
              <a:rPr lang="en-US" sz="7999">
                <a:solidFill>
                  <a:srgbClr val="FFFFFF"/>
                </a:solidFill>
                <a:latin typeface="Montserrat Extra-Bold"/>
              </a:rPr>
              <a:t>Sugar and Stress Relationship</a:t>
            </a:r>
          </a:p>
          <a:p>
            <a:pPr>
              <a:lnSpc>
                <a:spcPts val="9600"/>
              </a:lnSpc>
            </a:pPr>
            <a:endParaRPr lang="en-US" sz="7999">
              <a:solidFill>
                <a:srgbClr val="FFFFFF"/>
              </a:solidFill>
              <a:latin typeface="Montserrat Extra-Bold"/>
            </a:endParaRPr>
          </a:p>
        </p:txBody>
      </p:sp>
      <p:sp>
        <p:nvSpPr>
          <p:cNvPr id="7" name="TextBox 7"/>
          <p:cNvSpPr txBox="1"/>
          <p:nvPr/>
        </p:nvSpPr>
        <p:spPr>
          <a:xfrm>
            <a:off x="1028700" y="5254950"/>
            <a:ext cx="7382725" cy="2076450"/>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FFFFFF"/>
                </a:solidFill>
                <a:latin typeface="Montserrat Classic"/>
              </a:rPr>
              <a:t>Depression </a:t>
            </a:r>
          </a:p>
          <a:p>
            <a:pPr marL="647698" lvl="1" indent="-323849">
              <a:lnSpc>
                <a:spcPts val="4199"/>
              </a:lnSpc>
              <a:buFont typeface="Arial"/>
              <a:buChar char="•"/>
            </a:pPr>
            <a:r>
              <a:rPr lang="en-US" sz="2999">
                <a:solidFill>
                  <a:srgbClr val="FFFFFF"/>
                </a:solidFill>
                <a:latin typeface="Montserrat Classic"/>
              </a:rPr>
              <a:t>Addiction to Sugar </a:t>
            </a:r>
          </a:p>
          <a:p>
            <a:pPr marL="647698" lvl="1" indent="-323849">
              <a:lnSpc>
                <a:spcPts val="4199"/>
              </a:lnSpc>
              <a:buFont typeface="Arial"/>
              <a:buChar char="•"/>
            </a:pPr>
            <a:r>
              <a:rPr lang="en-US" sz="2999">
                <a:solidFill>
                  <a:srgbClr val="FFFFFF"/>
                </a:solidFill>
                <a:latin typeface="Montserrat Classic"/>
              </a:rPr>
              <a:t>Anxiety</a:t>
            </a:r>
          </a:p>
          <a:p>
            <a:pPr marL="647698" lvl="1" indent="-323849">
              <a:lnSpc>
                <a:spcPts val="4199"/>
              </a:lnSpc>
              <a:buFont typeface="Arial"/>
              <a:buChar char="•"/>
            </a:pPr>
            <a:r>
              <a:rPr lang="en-US" sz="2999">
                <a:solidFill>
                  <a:srgbClr val="FFFFFF"/>
                </a:solidFill>
                <a:latin typeface="Montserrat Classic"/>
              </a:rPr>
              <a:t>Learning and memory</a:t>
            </a: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pic>
        <p:nvPicPr>
          <p:cNvPr id="10" name="Recording">
            <a:hlinkClick r:id="" action="ppaction://media"/>
            <a:extLst>
              <a:ext uri="{FF2B5EF4-FFF2-40B4-BE49-F238E27FC236}">
                <a16:creationId xmlns:a16="http://schemas.microsoft.com/office/drawing/2014/main" id="{C8307D58-2878-581A-1DE5-F3B89E5926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44527" y="581080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5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Online Media 1" descr="How sugar affects the brain - Nicole Avena">
            <a:hlinkClick r:id="" action="ppaction://media"/>
            <a:extLst>
              <a:ext uri="{FF2B5EF4-FFF2-40B4-BE49-F238E27FC236}">
                <a16:creationId xmlns:a16="http://schemas.microsoft.com/office/drawing/2014/main" id="{A857DEA3-B93E-06DB-5DDA-1DE36EA0F0B1}"/>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3227" r="23227"/>
          <a:stretch>
            <a:fillRect/>
          </a:stretch>
        </p:blipFill>
        <p:spPr>
          <a:xfrm>
            <a:off x="9387993" y="1028700"/>
            <a:ext cx="6568767" cy="9216181"/>
          </a:xfrm>
          <a:prstGeom prst="rect">
            <a:avLst/>
          </a:prstGeom>
        </p:spPr>
      </p:pic>
      <p:sp>
        <p:nvSpPr>
          <p:cNvPr id="3" name="AutoShape 3"/>
          <p:cNvSpPr/>
          <p:nvPr/>
        </p:nvSpPr>
        <p:spPr>
          <a:xfrm rot="-5400000">
            <a:off x="8379901" y="5604837"/>
            <a:ext cx="15170083" cy="16364"/>
          </a:xfrm>
          <a:prstGeom prst="rect">
            <a:avLst/>
          </a:prstGeom>
          <a:solidFill>
            <a:srgbClr val="FFFFFF"/>
          </a:solidFill>
        </p:spPr>
        <p:txBody>
          <a:bodyPr/>
          <a:lstStyle/>
          <a:p>
            <a:endParaRPr lang="en-CA"/>
          </a:p>
        </p:txBody>
      </p:sp>
      <p:sp>
        <p:nvSpPr>
          <p:cNvPr id="4" name="AutoShape 4"/>
          <p:cNvSpPr/>
          <p:nvPr/>
        </p:nvSpPr>
        <p:spPr>
          <a:xfrm rot="-5400000">
            <a:off x="1811134"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28700" y="1028700"/>
            <a:ext cx="7382725" cy="2396807"/>
          </a:xfrm>
          <a:prstGeom prst="rect">
            <a:avLst/>
          </a:prstGeom>
        </p:spPr>
        <p:txBody>
          <a:bodyPr lIns="0" tIns="0" rIns="0" bIns="0" rtlCol="0" anchor="t">
            <a:spAutoFit/>
          </a:bodyPr>
          <a:lstStyle/>
          <a:p>
            <a:pPr>
              <a:lnSpc>
                <a:spcPts val="9600"/>
              </a:lnSpc>
            </a:pPr>
            <a:r>
              <a:rPr lang="en-US" sz="8000">
                <a:solidFill>
                  <a:srgbClr val="FFFFFF"/>
                </a:solidFill>
                <a:latin typeface="Montserrat Extra-Bold"/>
              </a:rPr>
              <a:t>Vitamins and Minerals</a:t>
            </a:r>
          </a:p>
        </p:txBody>
      </p:sp>
      <p:sp>
        <p:nvSpPr>
          <p:cNvPr id="7" name="TextBox 7"/>
          <p:cNvSpPr txBox="1"/>
          <p:nvPr/>
        </p:nvSpPr>
        <p:spPr>
          <a:xfrm>
            <a:off x="1028700" y="4126405"/>
            <a:ext cx="7382725" cy="5010786"/>
          </a:xfrm>
          <a:prstGeom prst="rect">
            <a:avLst/>
          </a:prstGeom>
        </p:spPr>
        <p:txBody>
          <a:bodyPr lIns="0" tIns="0" rIns="0" bIns="0" rtlCol="0" anchor="t">
            <a:spAutoFit/>
          </a:bodyPr>
          <a:lstStyle/>
          <a:p>
            <a:pPr marL="561332" lvl="1" indent="-280666">
              <a:lnSpc>
                <a:spcPts val="3639"/>
              </a:lnSpc>
              <a:buFont typeface="Arial"/>
              <a:buChar char="•"/>
            </a:pPr>
            <a:r>
              <a:rPr lang="en-US" sz="2599">
                <a:solidFill>
                  <a:srgbClr val="FFFFFF"/>
                </a:solidFill>
                <a:latin typeface="Montserrat Classic"/>
              </a:rPr>
              <a:t>Chronic stress depletes vitamins that are needed for production of adrenal hormones</a:t>
            </a:r>
          </a:p>
          <a:p>
            <a:pPr marL="561332" lvl="1" indent="-280666">
              <a:lnSpc>
                <a:spcPts val="3639"/>
              </a:lnSpc>
              <a:buFont typeface="Arial"/>
              <a:buChar char="•"/>
            </a:pPr>
            <a:r>
              <a:rPr lang="en-US" sz="2599">
                <a:solidFill>
                  <a:srgbClr val="FFFFFF"/>
                </a:solidFill>
                <a:latin typeface="Montserrat Classic"/>
              </a:rPr>
              <a:t>Vitamin depletion can worsen the stress response, creating a vicious circle</a:t>
            </a:r>
          </a:p>
          <a:p>
            <a:pPr marL="561332" lvl="1" indent="-280666">
              <a:lnSpc>
                <a:spcPts val="3639"/>
              </a:lnSpc>
              <a:buFont typeface="Arial"/>
              <a:buChar char="•"/>
            </a:pPr>
            <a:r>
              <a:rPr lang="en-US" sz="2599">
                <a:solidFill>
                  <a:srgbClr val="FFFFFF"/>
                </a:solidFill>
                <a:latin typeface="Montserrat Classic"/>
              </a:rPr>
              <a:t>Stress interferes with calcium absorption and interferes excretion of potassium, zinc, copper, and magnesium</a:t>
            </a:r>
          </a:p>
          <a:p>
            <a:pPr marL="561332" lvl="1" indent="-280666">
              <a:lnSpc>
                <a:spcPts val="3639"/>
              </a:lnSpc>
              <a:buFont typeface="Arial"/>
              <a:buChar char="•"/>
            </a:pPr>
            <a:r>
              <a:rPr lang="en-US" sz="2599">
                <a:solidFill>
                  <a:srgbClr val="FFFFFF"/>
                </a:solidFill>
                <a:latin typeface="Montserrat Classic"/>
              </a:rPr>
              <a:t>Salt can increase blood pressure, resulting in even greater pressures during stress</a:t>
            </a: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8033701" y="1028700"/>
            <a:ext cx="9225599" cy="1198403"/>
          </a:xfrm>
          <a:prstGeom prst="rect">
            <a:avLst/>
          </a:prstGeom>
        </p:spPr>
        <p:txBody>
          <a:bodyPr lIns="0" tIns="0" rIns="0" bIns="0" rtlCol="0" anchor="t">
            <a:spAutoFit/>
          </a:bodyPr>
          <a:lstStyle/>
          <a:p>
            <a:pPr>
              <a:lnSpc>
                <a:spcPts val="9600"/>
              </a:lnSpc>
            </a:pPr>
            <a:r>
              <a:rPr lang="en-US" sz="8000">
                <a:solidFill>
                  <a:srgbClr val="FFFFFF"/>
                </a:solidFill>
                <a:latin typeface="Montserrat Extra-Bold"/>
              </a:rPr>
              <a:t>Eating Disorders</a:t>
            </a:r>
          </a:p>
        </p:txBody>
      </p:sp>
      <p:sp>
        <p:nvSpPr>
          <p:cNvPr id="3" name="TextBox 3"/>
          <p:cNvSpPr txBox="1"/>
          <p:nvPr/>
        </p:nvSpPr>
        <p:spPr>
          <a:xfrm>
            <a:off x="8081989" y="2929361"/>
            <a:ext cx="4564511" cy="6646545"/>
          </a:xfrm>
          <a:prstGeom prst="rect">
            <a:avLst/>
          </a:prstGeom>
        </p:spPr>
        <p:txBody>
          <a:bodyPr lIns="0" tIns="0" rIns="0" bIns="0" rtlCol="0" anchor="t">
            <a:spAutoFit/>
          </a:bodyPr>
          <a:lstStyle/>
          <a:p>
            <a:pPr>
              <a:lnSpc>
                <a:spcPts val="3779"/>
              </a:lnSpc>
            </a:pPr>
            <a:r>
              <a:rPr lang="en-US" sz="2700">
                <a:solidFill>
                  <a:srgbClr val="FFFFFF"/>
                </a:solidFill>
                <a:latin typeface="Montserrat Classic Bold"/>
              </a:rPr>
              <a:t>Runaway eating</a:t>
            </a:r>
          </a:p>
          <a:p>
            <a:pPr marL="582930" lvl="1" indent="-291465">
              <a:lnSpc>
                <a:spcPts val="3779"/>
              </a:lnSpc>
              <a:buFont typeface="Arial"/>
              <a:buChar char="•"/>
            </a:pPr>
            <a:r>
              <a:rPr lang="en-US" sz="2700">
                <a:solidFill>
                  <a:srgbClr val="FFFFFF"/>
                </a:solidFill>
                <a:latin typeface="Montserrat Classic"/>
              </a:rPr>
              <a:t>The consistent use of food and food behaviors to deal with unpleasant feelings</a:t>
            </a:r>
          </a:p>
          <a:p>
            <a:pPr>
              <a:lnSpc>
                <a:spcPts val="3779"/>
              </a:lnSpc>
            </a:pPr>
            <a:endParaRPr lang="en-US" sz="2700">
              <a:solidFill>
                <a:srgbClr val="FFFFFF"/>
              </a:solidFill>
              <a:latin typeface="Montserrat Classic"/>
            </a:endParaRPr>
          </a:p>
          <a:p>
            <a:pPr>
              <a:lnSpc>
                <a:spcPts val="3779"/>
              </a:lnSpc>
            </a:pPr>
            <a:r>
              <a:rPr lang="en-US" sz="2700">
                <a:solidFill>
                  <a:srgbClr val="FFFFFF"/>
                </a:solidFill>
                <a:latin typeface="Montserrat Classic Bold"/>
              </a:rPr>
              <a:t>Causes of eating</a:t>
            </a:r>
          </a:p>
          <a:p>
            <a:pPr>
              <a:lnSpc>
                <a:spcPts val="3779"/>
              </a:lnSpc>
            </a:pPr>
            <a:r>
              <a:rPr lang="en-US" sz="2700">
                <a:solidFill>
                  <a:srgbClr val="FFFFFF"/>
                </a:solidFill>
                <a:latin typeface="Montserrat Classic Bold"/>
              </a:rPr>
              <a:t>disorders</a:t>
            </a:r>
          </a:p>
          <a:p>
            <a:pPr marL="582930" lvl="1" indent="-291465">
              <a:lnSpc>
                <a:spcPts val="3779"/>
              </a:lnSpc>
              <a:buFont typeface="Arial"/>
              <a:buChar char="•"/>
            </a:pPr>
            <a:r>
              <a:rPr lang="en-US" sz="2700">
                <a:solidFill>
                  <a:srgbClr val="FFFFFF"/>
                </a:solidFill>
                <a:latin typeface="Montserrat Classic"/>
              </a:rPr>
              <a:t>Psychological factors</a:t>
            </a:r>
          </a:p>
          <a:p>
            <a:pPr marL="582930" lvl="1" indent="-291465">
              <a:lnSpc>
                <a:spcPts val="3779"/>
              </a:lnSpc>
              <a:buFont typeface="Arial"/>
              <a:buChar char="•"/>
            </a:pPr>
            <a:r>
              <a:rPr lang="en-US" sz="2700">
                <a:solidFill>
                  <a:srgbClr val="FFFFFF"/>
                </a:solidFill>
                <a:latin typeface="Montserrat Classic"/>
              </a:rPr>
              <a:t>Interpersonal factors</a:t>
            </a:r>
          </a:p>
          <a:p>
            <a:pPr marL="582930" lvl="1" indent="-291465">
              <a:lnSpc>
                <a:spcPts val="3779"/>
              </a:lnSpc>
              <a:buFont typeface="Arial"/>
              <a:buChar char="•"/>
            </a:pPr>
            <a:r>
              <a:rPr lang="en-US" sz="2700">
                <a:solidFill>
                  <a:srgbClr val="FFFFFF"/>
                </a:solidFill>
                <a:latin typeface="Montserrat Classic"/>
              </a:rPr>
              <a:t>Social factors</a:t>
            </a:r>
          </a:p>
          <a:p>
            <a:pPr>
              <a:lnSpc>
                <a:spcPts val="3779"/>
              </a:lnSpc>
            </a:pPr>
            <a:endParaRPr lang="en-US" sz="2700">
              <a:solidFill>
                <a:srgbClr val="FFFFFF"/>
              </a:solidFill>
              <a:latin typeface="Montserrat Classic"/>
            </a:endParaRPr>
          </a:p>
          <a:p>
            <a:pPr>
              <a:lnSpc>
                <a:spcPts val="3779"/>
              </a:lnSpc>
            </a:pPr>
            <a:endParaRPr lang="en-US" sz="2700">
              <a:solidFill>
                <a:srgbClr val="FFFFFF"/>
              </a:solidFill>
              <a:latin typeface="Montserrat Classic"/>
            </a:endParaRPr>
          </a:p>
          <a:p>
            <a:pPr>
              <a:lnSpc>
                <a:spcPts val="3779"/>
              </a:lnSpc>
              <a:spcBef>
                <a:spcPct val="0"/>
              </a:spcBef>
            </a:pPr>
            <a:endParaRPr lang="en-US" sz="2700">
              <a:solidFill>
                <a:srgbClr val="FFFFFF"/>
              </a:solidFill>
              <a:latin typeface="Montserrat Classic"/>
            </a:endParaRPr>
          </a:p>
        </p:txBody>
      </p:sp>
      <p:pic>
        <p:nvPicPr>
          <p:cNvPr id="4" name="Picture 4"/>
          <p:cNvPicPr>
            <a:picLocks noChangeAspect="1"/>
          </p:cNvPicPr>
          <p:nvPr/>
        </p:nvPicPr>
        <p:blipFill>
          <a:blip r:embed="rId3"/>
          <a:srcRect l="10962" r="10962"/>
          <a:stretch>
            <a:fillRect/>
          </a:stretch>
        </p:blipFill>
        <p:spPr>
          <a:xfrm>
            <a:off x="1079874" y="1152234"/>
            <a:ext cx="6343995" cy="8095125"/>
          </a:xfrm>
          <a:prstGeom prst="rect">
            <a:avLst/>
          </a:prstGeom>
        </p:spPr>
      </p:pic>
      <p:sp>
        <p:nvSpPr>
          <p:cNvPr id="5" name="AutoShape 5"/>
          <p:cNvSpPr/>
          <p:nvPr/>
        </p:nvSpPr>
        <p:spPr>
          <a:xfrm rot="-5400000">
            <a:off x="-5306942" y="5471943"/>
            <a:ext cx="15170083" cy="16364"/>
          </a:xfrm>
          <a:prstGeom prst="rect">
            <a:avLst/>
          </a:prstGeom>
          <a:solidFill>
            <a:srgbClr val="FFFFFF"/>
          </a:solidFill>
        </p:spPr>
        <p:txBody>
          <a:bodyPr/>
          <a:lstStyle/>
          <a:p>
            <a:endParaRPr lang="en-CA"/>
          </a:p>
        </p:txBody>
      </p:sp>
      <p:sp>
        <p:nvSpPr>
          <p:cNvPr id="6" name="AutoShape 6"/>
          <p:cNvSpPr/>
          <p:nvPr/>
        </p:nvSpPr>
        <p:spPr>
          <a:xfrm>
            <a:off x="1108095" y="9247359"/>
            <a:ext cx="15170083" cy="16364"/>
          </a:xfrm>
          <a:prstGeom prst="rect">
            <a:avLst/>
          </a:prstGeom>
          <a:solidFill>
            <a:srgbClr val="FFFFFF"/>
          </a:solidFill>
        </p:spPr>
        <p:txBody>
          <a:bodyPr/>
          <a:lstStyle/>
          <a:p>
            <a:endParaRPr lang="en-CA"/>
          </a:p>
        </p:txBody>
      </p:sp>
      <p:sp>
        <p:nvSpPr>
          <p:cNvPr id="7" name="AutoShape 7"/>
          <p:cNvSpPr/>
          <p:nvPr/>
        </p:nvSpPr>
        <p:spPr>
          <a:xfrm rot="-5400000">
            <a:off x="-6505167" y="5325818"/>
            <a:ext cx="15170083" cy="16364"/>
          </a:xfrm>
          <a:prstGeom prst="rect">
            <a:avLst/>
          </a:prstGeom>
          <a:solidFill>
            <a:srgbClr val="FFFFFF"/>
          </a:solidFill>
        </p:spPr>
        <p:txBody>
          <a:bodyPr/>
          <a:lstStyle/>
          <a:p>
            <a:endParaRPr lang="en-CA"/>
          </a:p>
        </p:txBody>
      </p:sp>
      <p:sp>
        <p:nvSpPr>
          <p:cNvPr id="8" name="TextBox 8"/>
          <p:cNvSpPr txBox="1"/>
          <p:nvPr/>
        </p:nvSpPr>
        <p:spPr>
          <a:xfrm>
            <a:off x="421016"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02</a:t>
            </a:r>
          </a:p>
        </p:txBody>
      </p:sp>
      <p:sp>
        <p:nvSpPr>
          <p:cNvPr id="9" name="TextBox 9"/>
          <p:cNvSpPr txBox="1"/>
          <p:nvPr/>
        </p:nvSpPr>
        <p:spPr>
          <a:xfrm>
            <a:off x="12876173" y="2929361"/>
            <a:ext cx="4383127" cy="6170295"/>
          </a:xfrm>
          <a:prstGeom prst="rect">
            <a:avLst/>
          </a:prstGeom>
        </p:spPr>
        <p:txBody>
          <a:bodyPr lIns="0" tIns="0" rIns="0" bIns="0" rtlCol="0" anchor="t">
            <a:spAutoFit/>
          </a:bodyPr>
          <a:lstStyle/>
          <a:p>
            <a:pPr>
              <a:lnSpc>
                <a:spcPts val="3779"/>
              </a:lnSpc>
            </a:pPr>
            <a:r>
              <a:rPr lang="en-US" sz="2700">
                <a:solidFill>
                  <a:srgbClr val="FFFFFF"/>
                </a:solidFill>
                <a:latin typeface="Montserrat Classic Bold"/>
              </a:rPr>
              <a:t>Types</a:t>
            </a:r>
          </a:p>
          <a:p>
            <a:pPr marL="582930" lvl="1" indent="-291465">
              <a:lnSpc>
                <a:spcPts val="3779"/>
              </a:lnSpc>
              <a:buFont typeface="Arial"/>
              <a:buChar char="•"/>
            </a:pPr>
            <a:r>
              <a:rPr lang="en-US" sz="2700">
                <a:solidFill>
                  <a:srgbClr val="FFFFFF"/>
                </a:solidFill>
                <a:latin typeface="Montserrat Classic"/>
              </a:rPr>
              <a:t>Anorexia - Self-starvation</a:t>
            </a:r>
          </a:p>
          <a:p>
            <a:pPr marL="582930" lvl="1" indent="-291465">
              <a:lnSpc>
                <a:spcPts val="3779"/>
              </a:lnSpc>
              <a:buFont typeface="Arial"/>
              <a:buChar char="•"/>
            </a:pPr>
            <a:r>
              <a:rPr lang="en-US" sz="2700">
                <a:solidFill>
                  <a:srgbClr val="FFFFFF"/>
                </a:solidFill>
                <a:latin typeface="Montserrat Classic"/>
              </a:rPr>
              <a:t>Bulimia - Secretive cycle of binging and purging</a:t>
            </a:r>
          </a:p>
          <a:p>
            <a:pPr marL="582930" lvl="1" indent="-291465">
              <a:lnSpc>
                <a:spcPts val="3779"/>
              </a:lnSpc>
              <a:buFont typeface="Arial"/>
              <a:buChar char="•"/>
            </a:pPr>
            <a:r>
              <a:rPr lang="en-US" sz="2700">
                <a:solidFill>
                  <a:srgbClr val="FFFFFF"/>
                </a:solidFill>
                <a:latin typeface="Montserrat Classic"/>
              </a:rPr>
              <a:t>Binge eating disorder</a:t>
            </a:r>
          </a:p>
          <a:p>
            <a:pPr marL="582930" lvl="1" indent="-291465">
              <a:lnSpc>
                <a:spcPts val="3779"/>
              </a:lnSpc>
              <a:buFont typeface="Arial"/>
              <a:buChar char="•"/>
            </a:pPr>
            <a:r>
              <a:rPr lang="en-US" sz="2700">
                <a:solidFill>
                  <a:srgbClr val="FFFFFF"/>
                </a:solidFill>
                <a:latin typeface="Montserrat Classic"/>
              </a:rPr>
              <a:t>Periods of uncontrolled, impulsive eating beyond feeling comfortably full</a:t>
            </a:r>
          </a:p>
          <a:p>
            <a:pPr>
              <a:lnSpc>
                <a:spcPts val="3779"/>
              </a:lnSpc>
              <a:spcBef>
                <a:spcPct val="0"/>
              </a:spcBef>
            </a:pPr>
            <a:endParaRPr lang="en-US" sz="2700">
              <a:solidFill>
                <a:srgbClr val="FFFFFF"/>
              </a:solidFill>
              <a:latin typeface="Montserrat Class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28127" r="28127"/>
          <a:stretch>
            <a:fillRect/>
          </a:stretch>
        </p:blipFill>
        <p:spPr>
          <a:xfrm>
            <a:off x="9387993" y="1028700"/>
            <a:ext cx="6568767" cy="9216181"/>
          </a:xfrm>
          <a:prstGeom prst="rect">
            <a:avLst/>
          </a:prstGeom>
        </p:spPr>
      </p:pic>
      <p:sp>
        <p:nvSpPr>
          <p:cNvPr id="3" name="AutoShape 3"/>
          <p:cNvSpPr/>
          <p:nvPr/>
        </p:nvSpPr>
        <p:spPr>
          <a:xfrm rot="-5400000">
            <a:off x="8379901" y="5604837"/>
            <a:ext cx="15170083" cy="16364"/>
          </a:xfrm>
          <a:prstGeom prst="rect">
            <a:avLst/>
          </a:prstGeom>
          <a:solidFill>
            <a:srgbClr val="FFFFFF"/>
          </a:solidFill>
        </p:spPr>
        <p:txBody>
          <a:bodyPr/>
          <a:lstStyle/>
          <a:p>
            <a:endParaRPr lang="en-CA"/>
          </a:p>
        </p:txBody>
      </p:sp>
      <p:sp>
        <p:nvSpPr>
          <p:cNvPr id="4" name="AutoShape 4"/>
          <p:cNvSpPr/>
          <p:nvPr/>
        </p:nvSpPr>
        <p:spPr>
          <a:xfrm rot="-5400000">
            <a:off x="1811134"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28700" y="1028700"/>
            <a:ext cx="7304989" cy="2209800"/>
          </a:xfrm>
          <a:prstGeom prst="rect">
            <a:avLst/>
          </a:prstGeom>
        </p:spPr>
        <p:txBody>
          <a:bodyPr lIns="0" tIns="0" rIns="0" bIns="0" rtlCol="0" anchor="t">
            <a:spAutoFit/>
          </a:bodyPr>
          <a:lstStyle/>
          <a:p>
            <a:pPr>
              <a:lnSpc>
                <a:spcPts val="8760"/>
              </a:lnSpc>
            </a:pPr>
            <a:r>
              <a:rPr lang="en-US" sz="7300">
                <a:solidFill>
                  <a:srgbClr val="FFFFFF"/>
                </a:solidFill>
                <a:latin typeface="Montserrat Extra-Bold"/>
              </a:rPr>
              <a:t>Eating to Manage Stress</a:t>
            </a:r>
          </a:p>
        </p:txBody>
      </p:sp>
      <p:sp>
        <p:nvSpPr>
          <p:cNvPr id="7" name="TextBox 7"/>
          <p:cNvSpPr txBox="1"/>
          <p:nvPr/>
        </p:nvSpPr>
        <p:spPr>
          <a:xfrm>
            <a:off x="1028700" y="3635991"/>
            <a:ext cx="7304989" cy="4741545"/>
          </a:xfrm>
          <a:prstGeom prst="rect">
            <a:avLst/>
          </a:prstGeom>
        </p:spPr>
        <p:txBody>
          <a:bodyPr lIns="0" tIns="0" rIns="0" bIns="0" rtlCol="0" anchor="t">
            <a:spAutoFit/>
          </a:bodyPr>
          <a:lstStyle/>
          <a:p>
            <a:pPr marL="582930" lvl="1" indent="-291465">
              <a:lnSpc>
                <a:spcPts val="3779"/>
              </a:lnSpc>
              <a:buFont typeface="Arial"/>
              <a:buChar char="•"/>
            </a:pPr>
            <a:r>
              <a:rPr lang="en-US" sz="2700">
                <a:solidFill>
                  <a:srgbClr val="FFFFFF"/>
                </a:solidFill>
                <a:latin typeface="Montserrat Classic"/>
              </a:rPr>
              <a:t>Eat a balanced diet, guided by the food guide</a:t>
            </a:r>
          </a:p>
          <a:p>
            <a:pPr marL="582930" lvl="1" indent="-291465">
              <a:lnSpc>
                <a:spcPts val="3779"/>
              </a:lnSpc>
              <a:buFont typeface="Arial"/>
              <a:buChar char="•"/>
            </a:pPr>
            <a:r>
              <a:rPr lang="en-US" sz="2700">
                <a:solidFill>
                  <a:srgbClr val="FFFFFF"/>
                </a:solidFill>
                <a:latin typeface="Montserrat Classic"/>
              </a:rPr>
              <a:t>Limit the amount of saturated fats, and increase the amount of fibre.</a:t>
            </a:r>
          </a:p>
          <a:p>
            <a:pPr marL="582930" lvl="1" indent="-291465">
              <a:lnSpc>
                <a:spcPts val="3779"/>
              </a:lnSpc>
              <a:buFont typeface="Arial"/>
              <a:buChar char="•"/>
            </a:pPr>
            <a:r>
              <a:rPr lang="en-US" sz="2700">
                <a:solidFill>
                  <a:srgbClr val="FFFFFF"/>
                </a:solidFill>
                <a:latin typeface="Montserrat Classic"/>
              </a:rPr>
              <a:t>Add cruciferous vegetables (broccoli, Brussel sprouts, kale, cauliflower) and limit alcohol.</a:t>
            </a:r>
          </a:p>
          <a:p>
            <a:pPr marL="582930" lvl="1" indent="-291465">
              <a:lnSpc>
                <a:spcPts val="3779"/>
              </a:lnSpc>
              <a:buFont typeface="Arial"/>
              <a:buChar char="•"/>
            </a:pPr>
            <a:r>
              <a:rPr lang="en-US" sz="2700">
                <a:solidFill>
                  <a:srgbClr val="FFFFFF"/>
                </a:solidFill>
                <a:latin typeface="Montserrat Classic"/>
              </a:rPr>
              <a:t>Be more realistic about your weight.</a:t>
            </a:r>
          </a:p>
          <a:p>
            <a:pPr marL="582930" lvl="1" indent="-291465">
              <a:lnSpc>
                <a:spcPts val="3779"/>
              </a:lnSpc>
              <a:buFont typeface="Arial"/>
              <a:buChar char="•"/>
            </a:pPr>
            <a:r>
              <a:rPr lang="en-US" sz="2700">
                <a:solidFill>
                  <a:srgbClr val="FFFFFF"/>
                </a:solidFill>
                <a:latin typeface="Montserrat Classic"/>
              </a:rPr>
              <a:t>Limit your intake of caffeinated beverages and do not use tobacco.</a:t>
            </a: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pic>
        <p:nvPicPr>
          <p:cNvPr id="10" name="Recording (2)">
            <a:hlinkClick r:id="" action="ppaction://media"/>
            <a:extLst>
              <a:ext uri="{FF2B5EF4-FFF2-40B4-BE49-F238E27FC236}">
                <a16:creationId xmlns:a16="http://schemas.microsoft.com/office/drawing/2014/main" id="{32768641-7381-D4B2-D060-65B3617E48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9100" y="4000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1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srcRect t="3232" b="3232"/>
          <a:stretch>
            <a:fillRect/>
          </a:stretch>
        </p:blipFill>
        <p:spPr>
          <a:xfrm>
            <a:off x="9387993" y="1028700"/>
            <a:ext cx="6568767" cy="9216181"/>
          </a:xfrm>
          <a:prstGeom prst="rect">
            <a:avLst/>
          </a:prstGeom>
        </p:spPr>
      </p:pic>
      <p:sp>
        <p:nvSpPr>
          <p:cNvPr id="3" name="AutoShape 3"/>
          <p:cNvSpPr/>
          <p:nvPr/>
        </p:nvSpPr>
        <p:spPr>
          <a:xfrm rot="-5400000">
            <a:off x="8379901" y="5604837"/>
            <a:ext cx="15170083" cy="16364"/>
          </a:xfrm>
          <a:prstGeom prst="rect">
            <a:avLst/>
          </a:prstGeom>
          <a:solidFill>
            <a:srgbClr val="FFFFFF"/>
          </a:solidFill>
        </p:spPr>
        <p:txBody>
          <a:bodyPr/>
          <a:lstStyle/>
          <a:p>
            <a:endParaRPr lang="en-CA"/>
          </a:p>
        </p:txBody>
      </p:sp>
      <p:sp>
        <p:nvSpPr>
          <p:cNvPr id="4" name="AutoShape 4"/>
          <p:cNvSpPr/>
          <p:nvPr/>
        </p:nvSpPr>
        <p:spPr>
          <a:xfrm rot="-5400000">
            <a:off x="1811134"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28700" y="1028700"/>
            <a:ext cx="7304989" cy="2209800"/>
          </a:xfrm>
          <a:prstGeom prst="rect">
            <a:avLst/>
          </a:prstGeom>
        </p:spPr>
        <p:txBody>
          <a:bodyPr lIns="0" tIns="0" rIns="0" bIns="0" rtlCol="0" anchor="t">
            <a:spAutoFit/>
          </a:bodyPr>
          <a:lstStyle/>
          <a:p>
            <a:pPr>
              <a:lnSpc>
                <a:spcPts val="8760"/>
              </a:lnSpc>
            </a:pPr>
            <a:r>
              <a:rPr lang="en-US" sz="7300">
                <a:solidFill>
                  <a:srgbClr val="FFFFFF"/>
                </a:solidFill>
                <a:latin typeface="Montserrat Extra-Bold"/>
              </a:rPr>
              <a:t>Eating to Manage Stress</a:t>
            </a:r>
          </a:p>
        </p:txBody>
      </p:sp>
      <p:sp>
        <p:nvSpPr>
          <p:cNvPr id="7" name="TextBox 7"/>
          <p:cNvSpPr txBox="1"/>
          <p:nvPr/>
        </p:nvSpPr>
        <p:spPr>
          <a:xfrm>
            <a:off x="1028700" y="3710607"/>
            <a:ext cx="7304989" cy="5217795"/>
          </a:xfrm>
          <a:prstGeom prst="rect">
            <a:avLst/>
          </a:prstGeom>
        </p:spPr>
        <p:txBody>
          <a:bodyPr lIns="0" tIns="0" rIns="0" bIns="0" rtlCol="0" anchor="t">
            <a:spAutoFit/>
          </a:bodyPr>
          <a:lstStyle/>
          <a:p>
            <a:pPr marL="582930" lvl="1" indent="-291465">
              <a:lnSpc>
                <a:spcPts val="3779"/>
              </a:lnSpc>
              <a:buFont typeface="Arial"/>
              <a:buChar char="•"/>
            </a:pPr>
            <a:r>
              <a:rPr lang="en-US" sz="2700">
                <a:solidFill>
                  <a:srgbClr val="FFFFFF"/>
                </a:solidFill>
                <a:latin typeface="Montserrat Classic"/>
              </a:rPr>
              <a:t>Supplement your diet with vitamins, especially C and B complex.</a:t>
            </a:r>
          </a:p>
          <a:p>
            <a:pPr marL="582930" lvl="1" indent="-291465">
              <a:lnSpc>
                <a:spcPts val="3779"/>
              </a:lnSpc>
              <a:buFont typeface="Arial"/>
              <a:buChar char="•"/>
            </a:pPr>
            <a:r>
              <a:rPr lang="en-US" sz="2700">
                <a:solidFill>
                  <a:srgbClr val="FFFFFF"/>
                </a:solidFill>
                <a:latin typeface="Montserrat Classic"/>
              </a:rPr>
              <a:t>Limit foods containing sugar, processed flour and sodium.</a:t>
            </a:r>
          </a:p>
          <a:p>
            <a:pPr marL="582930" lvl="1" indent="-291465">
              <a:lnSpc>
                <a:spcPts val="3779"/>
              </a:lnSpc>
              <a:buFont typeface="Arial"/>
              <a:buChar char="•"/>
            </a:pPr>
            <a:r>
              <a:rPr lang="en-US" sz="2700">
                <a:solidFill>
                  <a:srgbClr val="FFFFFF"/>
                </a:solidFill>
                <a:latin typeface="Montserrat Classic"/>
              </a:rPr>
              <a:t>Practice mindful eating:</a:t>
            </a:r>
          </a:p>
          <a:p>
            <a:pPr marL="1165860" lvl="2" indent="-388620">
              <a:lnSpc>
                <a:spcPts val="3779"/>
              </a:lnSpc>
              <a:buFont typeface="Arial"/>
              <a:buChar char="⚬"/>
            </a:pPr>
            <a:r>
              <a:rPr lang="en-US" sz="2700">
                <a:solidFill>
                  <a:srgbClr val="FFFFFF"/>
                </a:solidFill>
                <a:latin typeface="Montserrat Classic"/>
              </a:rPr>
              <a:t>Making thoughtful food choices</a:t>
            </a:r>
          </a:p>
          <a:p>
            <a:pPr marL="1165860" lvl="2" indent="-388620">
              <a:lnSpc>
                <a:spcPts val="3779"/>
              </a:lnSpc>
              <a:buFont typeface="Arial"/>
              <a:buChar char="⚬"/>
            </a:pPr>
            <a:r>
              <a:rPr lang="en-US" sz="2700">
                <a:solidFill>
                  <a:srgbClr val="FFFFFF"/>
                </a:solidFill>
                <a:latin typeface="Montserrat Classic"/>
              </a:rPr>
              <a:t>Focusing attention on the meal</a:t>
            </a:r>
          </a:p>
          <a:p>
            <a:pPr marL="1165860" lvl="2" indent="-388620">
              <a:lnSpc>
                <a:spcPts val="3779"/>
              </a:lnSpc>
              <a:buFont typeface="Arial"/>
              <a:buChar char="⚬"/>
            </a:pPr>
            <a:r>
              <a:rPr lang="en-US" sz="2700">
                <a:solidFill>
                  <a:srgbClr val="FFFFFF"/>
                </a:solidFill>
                <a:latin typeface="Montserrat Classic"/>
              </a:rPr>
              <a:t>Chewing food slowly and thoroughly</a:t>
            </a:r>
          </a:p>
          <a:p>
            <a:pPr marL="1165860" lvl="2" indent="-388620">
              <a:lnSpc>
                <a:spcPts val="3779"/>
              </a:lnSpc>
              <a:buFont typeface="Arial"/>
              <a:buChar char="⚬"/>
            </a:pPr>
            <a:r>
              <a:rPr lang="en-US" sz="2700">
                <a:solidFill>
                  <a:srgbClr val="FFFFFF"/>
                </a:solidFill>
                <a:latin typeface="Montserrat Classic"/>
              </a:rPr>
              <a:t>Increases enjoyment of the meal and improves digestion.</a:t>
            </a: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pic>
        <p:nvPicPr>
          <p:cNvPr id="9" name="Recording">
            <a:hlinkClick r:id="" action="ppaction://media"/>
            <a:extLst>
              <a:ext uri="{FF2B5EF4-FFF2-40B4-BE49-F238E27FC236}">
                <a16:creationId xmlns:a16="http://schemas.microsoft.com/office/drawing/2014/main" id="{BAB04C06-F017-1B25-3748-2226BAC81A1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95866" y="6338554"/>
            <a:ext cx="609600" cy="609600"/>
          </a:xfrm>
          <a:prstGeom prst="rect">
            <a:avLst/>
          </a:prstGeom>
        </p:spPr>
      </p:pic>
      <p:pic>
        <p:nvPicPr>
          <p:cNvPr id="10" name="Recording (3)">
            <a:hlinkClick r:id="" action="ppaction://media"/>
            <a:extLst>
              <a:ext uri="{FF2B5EF4-FFF2-40B4-BE49-F238E27FC236}">
                <a16:creationId xmlns:a16="http://schemas.microsoft.com/office/drawing/2014/main" id="{2C667024-318A-5435-8B17-E307F242F0B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95866" y="811839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7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83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9"/>
                </p:tgtEl>
              </p:cMediaNode>
            </p:audio>
            <p:audio>
              <p:cMediaNode vol="80000">
                <p:cTn id="12"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Online Media 1" descr="How to Use Mindfulness in Eating">
            <a:hlinkClick r:id="" action="ppaction://media"/>
            <a:extLst>
              <a:ext uri="{FF2B5EF4-FFF2-40B4-BE49-F238E27FC236}">
                <a16:creationId xmlns:a16="http://schemas.microsoft.com/office/drawing/2014/main" id="{E3D042F7-68EA-8853-63AC-2123B211FF85}"/>
              </a:ext>
            </a:extLst>
          </p:cNvPr>
          <p:cNvPicPr>
            <a:picLocks noRot="1" noChangeAspect="1"/>
          </p:cNvPicPr>
          <p:nvPr>
            <a:videoFile r:link="rId1"/>
          </p:nvPr>
        </p:nvPicPr>
        <p:blipFill>
          <a:blip r:embed="rId4"/>
          <a:stretch>
            <a:fillRect/>
          </a:stretch>
        </p:blipFill>
        <p:spPr>
          <a:xfrm>
            <a:off x="0" y="-47961"/>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Online Media 1" descr="Get after It | Workout Lofi Hip Hop Mix 💪">
            <a:hlinkClick r:id="" action="ppaction://media"/>
            <a:extLst>
              <a:ext uri="{FF2B5EF4-FFF2-40B4-BE49-F238E27FC236}">
                <a16:creationId xmlns:a16="http://schemas.microsoft.com/office/drawing/2014/main" id="{21127C2F-8871-3925-2090-294A5085C92B}"/>
              </a:ext>
            </a:extLst>
          </p:cNvPr>
          <p:cNvPicPr>
            <a:picLocks noRot="1" noChangeAspect="1"/>
          </p:cNvPicPr>
          <p:nvPr>
            <a:videoFile r:link="rId1"/>
          </p:nvPr>
        </p:nvPicPr>
        <p:blipFill>
          <a:blip r:embed="rId4"/>
          <a:stretch>
            <a:fillRect/>
          </a:stretch>
        </p:blipFill>
        <p:spPr>
          <a:xfrm>
            <a:off x="0" y="-22860"/>
            <a:ext cx="18135600" cy="102466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173" b="3173"/>
          <a:stretch>
            <a:fillRect/>
          </a:stretch>
        </p:blipFill>
        <p:spPr>
          <a:xfrm>
            <a:off x="9387993" y="1028700"/>
            <a:ext cx="6568767" cy="9216181"/>
          </a:xfrm>
          <a:prstGeom prst="rect">
            <a:avLst/>
          </a:prstGeom>
        </p:spPr>
      </p:pic>
      <p:sp>
        <p:nvSpPr>
          <p:cNvPr id="3" name="AutoShape 3"/>
          <p:cNvSpPr/>
          <p:nvPr/>
        </p:nvSpPr>
        <p:spPr>
          <a:xfrm rot="-5400000">
            <a:off x="8379901" y="5604837"/>
            <a:ext cx="15170083" cy="16364"/>
          </a:xfrm>
          <a:prstGeom prst="rect">
            <a:avLst/>
          </a:prstGeom>
          <a:solidFill>
            <a:srgbClr val="FFFFFF"/>
          </a:solidFill>
        </p:spPr>
        <p:txBody>
          <a:bodyPr/>
          <a:lstStyle/>
          <a:p>
            <a:endParaRPr lang="en-CA"/>
          </a:p>
        </p:txBody>
      </p:sp>
      <p:sp>
        <p:nvSpPr>
          <p:cNvPr id="4" name="AutoShape 4"/>
          <p:cNvSpPr/>
          <p:nvPr/>
        </p:nvSpPr>
        <p:spPr>
          <a:xfrm rot="-5400000">
            <a:off x="1811134"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28700" y="1028700"/>
            <a:ext cx="7382725" cy="2396807"/>
          </a:xfrm>
          <a:prstGeom prst="rect">
            <a:avLst/>
          </a:prstGeom>
        </p:spPr>
        <p:txBody>
          <a:bodyPr lIns="0" tIns="0" rIns="0" bIns="0" rtlCol="0" anchor="t">
            <a:spAutoFit/>
          </a:bodyPr>
          <a:lstStyle/>
          <a:p>
            <a:pPr>
              <a:lnSpc>
                <a:spcPts val="9600"/>
              </a:lnSpc>
            </a:pPr>
            <a:r>
              <a:rPr lang="en-US" sz="8000">
                <a:solidFill>
                  <a:srgbClr val="FFFFFF"/>
                </a:solidFill>
                <a:latin typeface="Montserrat Extra-Bold"/>
              </a:rPr>
              <a:t>Body Composition</a:t>
            </a:r>
          </a:p>
        </p:txBody>
      </p:sp>
      <p:sp>
        <p:nvSpPr>
          <p:cNvPr id="7" name="TextBox 7"/>
          <p:cNvSpPr txBox="1"/>
          <p:nvPr/>
        </p:nvSpPr>
        <p:spPr>
          <a:xfrm>
            <a:off x="1028700" y="4013541"/>
            <a:ext cx="7382725" cy="4096386"/>
          </a:xfrm>
          <a:prstGeom prst="rect">
            <a:avLst/>
          </a:prstGeom>
        </p:spPr>
        <p:txBody>
          <a:bodyPr lIns="0" tIns="0" rIns="0" bIns="0" rtlCol="0" anchor="t">
            <a:spAutoFit/>
          </a:bodyPr>
          <a:lstStyle/>
          <a:p>
            <a:pPr marL="561332" lvl="1" indent="-280666">
              <a:lnSpc>
                <a:spcPts val="3639"/>
              </a:lnSpc>
              <a:buFont typeface="Arial"/>
              <a:buChar char="•"/>
            </a:pPr>
            <a:r>
              <a:rPr lang="en-US" sz="2599" dirty="0">
                <a:solidFill>
                  <a:srgbClr val="FFFFFF"/>
                </a:solidFill>
                <a:latin typeface="Montserrat Classic"/>
              </a:rPr>
              <a:t>Body mass index, waist circumference, and waist/height ratio: calculations used to measure obesity</a:t>
            </a:r>
          </a:p>
          <a:p>
            <a:pPr marL="561332" lvl="1" indent="-280666">
              <a:lnSpc>
                <a:spcPts val="3639"/>
              </a:lnSpc>
              <a:buFont typeface="Arial"/>
              <a:buChar char="•"/>
            </a:pPr>
            <a:r>
              <a:rPr lang="en-US" sz="2599" dirty="0">
                <a:solidFill>
                  <a:srgbClr val="FFFFFF"/>
                </a:solidFill>
                <a:latin typeface="Montserrat Classic"/>
              </a:rPr>
              <a:t>A healthy BMI score is between 18.5 and 24.9, </a:t>
            </a:r>
            <a:r>
              <a:rPr lang="en-US" sz="2599" i="1" dirty="0">
                <a:solidFill>
                  <a:srgbClr val="FFFFFF"/>
                </a:solidFill>
                <a:latin typeface="Montserrat Classic"/>
              </a:rPr>
              <a:t>but don’t use it as the only form of measurement</a:t>
            </a:r>
          </a:p>
          <a:p>
            <a:pPr marL="561332" lvl="1" indent="-280666">
              <a:lnSpc>
                <a:spcPts val="3639"/>
              </a:lnSpc>
              <a:buFont typeface="Arial"/>
              <a:buChar char="•"/>
            </a:pPr>
            <a:r>
              <a:rPr lang="en-US" sz="2599" dirty="0">
                <a:solidFill>
                  <a:srgbClr val="FFFFFF"/>
                </a:solidFill>
                <a:latin typeface="Montserrat Classic"/>
              </a:rPr>
              <a:t>Being a healthy weight is important; being underweight or overweight each carry additional health risks.</a:t>
            </a: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26212" r="26212"/>
          <a:stretch>
            <a:fillRect/>
          </a:stretch>
        </p:blipFill>
        <p:spPr>
          <a:xfrm>
            <a:off x="9387993" y="1028700"/>
            <a:ext cx="6568767" cy="9216181"/>
          </a:xfrm>
          <a:prstGeom prst="rect">
            <a:avLst/>
          </a:prstGeom>
        </p:spPr>
      </p:pic>
      <p:sp>
        <p:nvSpPr>
          <p:cNvPr id="3" name="AutoShape 3"/>
          <p:cNvSpPr/>
          <p:nvPr/>
        </p:nvSpPr>
        <p:spPr>
          <a:xfrm rot="-5400000">
            <a:off x="8379901" y="5604837"/>
            <a:ext cx="15170083" cy="16364"/>
          </a:xfrm>
          <a:prstGeom prst="rect">
            <a:avLst/>
          </a:prstGeom>
          <a:solidFill>
            <a:srgbClr val="FFFFFF"/>
          </a:solidFill>
        </p:spPr>
        <p:txBody>
          <a:bodyPr/>
          <a:lstStyle/>
          <a:p>
            <a:endParaRPr lang="en-CA"/>
          </a:p>
        </p:txBody>
      </p:sp>
      <p:sp>
        <p:nvSpPr>
          <p:cNvPr id="4" name="AutoShape 4"/>
          <p:cNvSpPr/>
          <p:nvPr/>
        </p:nvSpPr>
        <p:spPr>
          <a:xfrm rot="-5400000">
            <a:off x="1811134"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313732" y="1446518"/>
            <a:ext cx="7382725" cy="1198403"/>
          </a:xfrm>
          <a:prstGeom prst="rect">
            <a:avLst/>
          </a:prstGeom>
        </p:spPr>
        <p:txBody>
          <a:bodyPr lIns="0" tIns="0" rIns="0" bIns="0" rtlCol="0" anchor="t">
            <a:spAutoFit/>
          </a:bodyPr>
          <a:lstStyle/>
          <a:p>
            <a:pPr>
              <a:lnSpc>
                <a:spcPts val="9600"/>
              </a:lnSpc>
            </a:pPr>
            <a:r>
              <a:rPr lang="en-US" sz="8000">
                <a:solidFill>
                  <a:srgbClr val="FFFFFF"/>
                </a:solidFill>
                <a:latin typeface="Montserrat Extra-Bold"/>
              </a:rPr>
              <a:t>Exercise</a:t>
            </a:r>
          </a:p>
        </p:txBody>
      </p:sp>
      <p:sp>
        <p:nvSpPr>
          <p:cNvPr id="7" name="TextBox 7"/>
          <p:cNvSpPr txBox="1"/>
          <p:nvPr/>
        </p:nvSpPr>
        <p:spPr>
          <a:xfrm>
            <a:off x="1028700" y="3201053"/>
            <a:ext cx="7382725" cy="3181986"/>
          </a:xfrm>
          <a:prstGeom prst="rect">
            <a:avLst/>
          </a:prstGeom>
        </p:spPr>
        <p:txBody>
          <a:bodyPr lIns="0" tIns="0" rIns="0" bIns="0" rtlCol="0" anchor="t">
            <a:spAutoFit/>
          </a:bodyPr>
          <a:lstStyle/>
          <a:p>
            <a:pPr marL="561332" lvl="1" indent="-280666">
              <a:lnSpc>
                <a:spcPts val="3639"/>
              </a:lnSpc>
              <a:buFont typeface="Arial"/>
              <a:buChar char="•"/>
            </a:pPr>
            <a:r>
              <a:rPr lang="en-US" sz="2800" dirty="0">
                <a:solidFill>
                  <a:srgbClr val="FFFFFF"/>
                </a:solidFill>
                <a:latin typeface="Montserrat Classic"/>
              </a:rPr>
              <a:t>Exercising regularly can have a positive effect on your mood by relieving the tension, anxiety, anger, and mild depression</a:t>
            </a:r>
          </a:p>
          <a:p>
            <a:pPr marL="561332" lvl="1" indent="-280666">
              <a:lnSpc>
                <a:spcPts val="3639"/>
              </a:lnSpc>
              <a:buFont typeface="Arial"/>
              <a:buChar char="•"/>
            </a:pPr>
            <a:r>
              <a:rPr lang="en-US" sz="2800" dirty="0">
                <a:solidFill>
                  <a:srgbClr val="FFFFFF"/>
                </a:solidFill>
                <a:latin typeface="Montserrat Classic"/>
              </a:rPr>
              <a:t>Effective for managing stress and expending stress products</a:t>
            </a:r>
          </a:p>
          <a:p>
            <a:pPr>
              <a:lnSpc>
                <a:spcPts val="3639"/>
              </a:lnSpc>
            </a:pPr>
            <a:endParaRPr lang="en-US" sz="2800" dirty="0">
              <a:solidFill>
                <a:srgbClr val="FFFFFF"/>
              </a:solidFill>
              <a:latin typeface="Montserrat Classic"/>
            </a:endParaRP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pic>
        <p:nvPicPr>
          <p:cNvPr id="9" name="Recording">
            <a:hlinkClick r:id="" action="ppaction://media"/>
            <a:extLst>
              <a:ext uri="{FF2B5EF4-FFF2-40B4-BE49-F238E27FC236}">
                <a16:creationId xmlns:a16="http://schemas.microsoft.com/office/drawing/2014/main" id="{FE3BA277-7E94-3AF8-EFEE-BE2629B55D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30277" y="174091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8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26212" r="26212"/>
          <a:stretch>
            <a:fillRect/>
          </a:stretch>
        </p:blipFill>
        <p:spPr>
          <a:xfrm>
            <a:off x="10385432" y="1004929"/>
            <a:ext cx="6568767" cy="9216181"/>
          </a:xfrm>
          <a:prstGeom prst="rect">
            <a:avLst/>
          </a:prstGeom>
        </p:spPr>
      </p:pic>
      <p:sp>
        <p:nvSpPr>
          <p:cNvPr id="3" name="AutoShape 3"/>
          <p:cNvSpPr/>
          <p:nvPr/>
        </p:nvSpPr>
        <p:spPr>
          <a:xfrm rot="-5400000">
            <a:off x="9360976" y="5604837"/>
            <a:ext cx="15170083" cy="16364"/>
          </a:xfrm>
          <a:prstGeom prst="rect">
            <a:avLst/>
          </a:prstGeom>
          <a:solidFill>
            <a:srgbClr val="FFFFFF"/>
          </a:solidFill>
        </p:spPr>
        <p:txBody>
          <a:bodyPr/>
          <a:lstStyle/>
          <a:p>
            <a:endParaRPr lang="en-CA"/>
          </a:p>
        </p:txBody>
      </p:sp>
      <p:sp>
        <p:nvSpPr>
          <p:cNvPr id="4" name="AutoShape 4"/>
          <p:cNvSpPr/>
          <p:nvPr/>
        </p:nvSpPr>
        <p:spPr>
          <a:xfrm rot="-5400000">
            <a:off x="2792209"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28700" y="1004929"/>
            <a:ext cx="8885621" cy="1198403"/>
          </a:xfrm>
          <a:prstGeom prst="rect">
            <a:avLst/>
          </a:prstGeom>
        </p:spPr>
        <p:txBody>
          <a:bodyPr lIns="0" tIns="0" rIns="0" bIns="0" rtlCol="0" anchor="t">
            <a:spAutoFit/>
          </a:bodyPr>
          <a:lstStyle/>
          <a:p>
            <a:pPr>
              <a:lnSpc>
                <a:spcPts val="9600"/>
              </a:lnSpc>
            </a:pPr>
            <a:r>
              <a:rPr lang="en-US" sz="8000">
                <a:solidFill>
                  <a:srgbClr val="FFFFFF"/>
                </a:solidFill>
                <a:latin typeface="Montserrat Extra-Bold"/>
              </a:rPr>
              <a:t>Physical Fitness</a:t>
            </a:r>
          </a:p>
        </p:txBody>
      </p:sp>
      <p:sp>
        <p:nvSpPr>
          <p:cNvPr id="7" name="TextBox 7"/>
          <p:cNvSpPr txBox="1"/>
          <p:nvPr/>
        </p:nvSpPr>
        <p:spPr>
          <a:xfrm>
            <a:off x="1028700" y="2696770"/>
            <a:ext cx="8348508" cy="6839586"/>
          </a:xfrm>
          <a:prstGeom prst="rect">
            <a:avLst/>
          </a:prstGeom>
        </p:spPr>
        <p:txBody>
          <a:bodyPr lIns="0" tIns="0" rIns="0" bIns="0" rtlCol="0" anchor="t">
            <a:spAutoFit/>
          </a:bodyPr>
          <a:lstStyle/>
          <a:p>
            <a:pPr>
              <a:lnSpc>
                <a:spcPts val="3639"/>
              </a:lnSpc>
            </a:pPr>
            <a:r>
              <a:rPr lang="en-US" sz="2599">
                <a:solidFill>
                  <a:srgbClr val="FFFFFF"/>
                </a:solidFill>
                <a:latin typeface="Montserrat Classic"/>
              </a:rPr>
              <a:t>Consists of:</a:t>
            </a:r>
          </a:p>
          <a:p>
            <a:pPr marL="561332" lvl="1" indent="-280666">
              <a:lnSpc>
                <a:spcPts val="3639"/>
              </a:lnSpc>
              <a:buFont typeface="Arial"/>
              <a:buChar char="•"/>
            </a:pPr>
            <a:r>
              <a:rPr lang="en-US" sz="2599">
                <a:solidFill>
                  <a:srgbClr val="FFFFFF"/>
                </a:solidFill>
                <a:latin typeface="Montserrat Classic Bold"/>
              </a:rPr>
              <a:t>Muscular strength</a:t>
            </a:r>
            <a:r>
              <a:rPr lang="en-US" sz="2599">
                <a:solidFill>
                  <a:srgbClr val="FFFFFF"/>
                </a:solidFill>
                <a:latin typeface="Montserrat Classic"/>
              </a:rPr>
              <a:t> - Absolute maximum force that a muscle can generate</a:t>
            </a:r>
          </a:p>
          <a:p>
            <a:pPr marL="561332" lvl="1" indent="-280666">
              <a:lnSpc>
                <a:spcPts val="3639"/>
              </a:lnSpc>
              <a:buFont typeface="Arial"/>
              <a:buChar char="•"/>
            </a:pPr>
            <a:r>
              <a:rPr lang="en-US" sz="2599">
                <a:solidFill>
                  <a:srgbClr val="FFFFFF"/>
                </a:solidFill>
                <a:latin typeface="Montserrat Classic Bold"/>
              </a:rPr>
              <a:t>Muscular enduranc</a:t>
            </a:r>
            <a:r>
              <a:rPr lang="en-US" sz="2599">
                <a:solidFill>
                  <a:srgbClr val="FFFFFF"/>
                </a:solidFill>
                <a:latin typeface="Montserrat Classic"/>
              </a:rPr>
              <a:t>e - Ability to do continuous muscular work</a:t>
            </a:r>
          </a:p>
          <a:p>
            <a:pPr marL="561332" lvl="1" indent="-280666">
              <a:lnSpc>
                <a:spcPts val="3639"/>
              </a:lnSpc>
              <a:buFont typeface="Arial"/>
              <a:buChar char="•"/>
            </a:pPr>
            <a:r>
              <a:rPr lang="en-US" sz="2599">
                <a:solidFill>
                  <a:srgbClr val="FFFFFF"/>
                </a:solidFill>
                <a:latin typeface="Montserrat Classic Bold"/>
              </a:rPr>
              <a:t>Cardiorespiratory endurance</a:t>
            </a:r>
            <a:r>
              <a:rPr lang="en-US" sz="2599">
                <a:solidFill>
                  <a:srgbClr val="FFFFFF"/>
                </a:solidFill>
                <a:latin typeface="Montserrat Classic"/>
              </a:rPr>
              <a:t> - Ability of the circulatory system to supply oxygen to the muscles and remove waste products</a:t>
            </a:r>
          </a:p>
          <a:p>
            <a:pPr marL="561332" lvl="1" indent="-280666">
              <a:lnSpc>
                <a:spcPts val="3639"/>
              </a:lnSpc>
              <a:buFont typeface="Arial"/>
              <a:buChar char="•"/>
            </a:pPr>
            <a:r>
              <a:rPr lang="en-US" sz="2599">
                <a:solidFill>
                  <a:srgbClr val="FFFFFF"/>
                </a:solidFill>
                <a:latin typeface="Montserrat Classic Bold"/>
              </a:rPr>
              <a:t>Flexibility</a:t>
            </a:r>
            <a:r>
              <a:rPr lang="en-US" sz="2599">
                <a:solidFill>
                  <a:srgbClr val="FFFFFF"/>
                </a:solidFill>
                <a:latin typeface="Montserrat Classic"/>
              </a:rPr>
              <a:t> - Ability to move the joints of the body through their fullest range of motion</a:t>
            </a:r>
          </a:p>
          <a:p>
            <a:pPr marL="561332" lvl="1" indent="-280666">
              <a:lnSpc>
                <a:spcPts val="3639"/>
              </a:lnSpc>
              <a:buFont typeface="Arial"/>
              <a:buChar char="•"/>
            </a:pPr>
            <a:r>
              <a:rPr lang="en-US" sz="2599">
                <a:solidFill>
                  <a:srgbClr val="FFFFFF"/>
                </a:solidFill>
                <a:latin typeface="Montserrat Classic Bold"/>
              </a:rPr>
              <a:t>Body composition</a:t>
            </a:r>
            <a:r>
              <a:rPr lang="en-US" sz="2599">
                <a:solidFill>
                  <a:srgbClr val="FFFFFF"/>
                </a:solidFill>
                <a:latin typeface="Montserrat Classic"/>
              </a:rPr>
              <a:t> - Proportion of lean body mass to the percentage of body fat</a:t>
            </a:r>
          </a:p>
          <a:p>
            <a:pPr marL="561332" lvl="1" indent="-280666">
              <a:lnSpc>
                <a:spcPts val="3639"/>
              </a:lnSpc>
              <a:buFont typeface="Arial"/>
              <a:buChar char="•"/>
            </a:pPr>
            <a:r>
              <a:rPr lang="en-US" sz="2599">
                <a:solidFill>
                  <a:srgbClr val="FFFFFF"/>
                </a:solidFill>
                <a:latin typeface="Montserrat Classic Bold"/>
              </a:rPr>
              <a:t>Agility</a:t>
            </a:r>
            <a:r>
              <a:rPr lang="en-US" sz="2599">
                <a:solidFill>
                  <a:srgbClr val="FFFFFF"/>
                </a:solidFill>
                <a:latin typeface="Montserrat Classic"/>
              </a:rPr>
              <a:t> - Ability to move with quickness, speed &amp; balance</a:t>
            </a:r>
          </a:p>
          <a:p>
            <a:pPr>
              <a:lnSpc>
                <a:spcPts val="3639"/>
              </a:lnSpc>
            </a:pPr>
            <a:endParaRPr lang="en-US" sz="2599">
              <a:solidFill>
                <a:srgbClr val="FFFFFF"/>
              </a:solidFill>
              <a:latin typeface="Montserrat Classic"/>
            </a:endParaRP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pic>
        <p:nvPicPr>
          <p:cNvPr id="9" name="Recording (2)">
            <a:hlinkClick r:id="" action="ppaction://media"/>
            <a:extLst>
              <a:ext uri="{FF2B5EF4-FFF2-40B4-BE49-F238E27FC236}">
                <a16:creationId xmlns:a16="http://schemas.microsoft.com/office/drawing/2014/main" id="{6A321F32-4A3A-1473-2027-97C0C3FEDE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9100" y="34671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3109" r="3109"/>
          <a:stretch>
            <a:fillRect/>
          </a:stretch>
        </p:blipFill>
        <p:spPr>
          <a:xfrm>
            <a:off x="10385432" y="1004929"/>
            <a:ext cx="6568767" cy="9216181"/>
          </a:xfrm>
          <a:prstGeom prst="rect">
            <a:avLst/>
          </a:prstGeom>
        </p:spPr>
      </p:pic>
      <p:sp>
        <p:nvSpPr>
          <p:cNvPr id="3" name="AutoShape 3"/>
          <p:cNvSpPr/>
          <p:nvPr/>
        </p:nvSpPr>
        <p:spPr>
          <a:xfrm rot="-5400000">
            <a:off x="9360976" y="5604837"/>
            <a:ext cx="15170083" cy="16364"/>
          </a:xfrm>
          <a:prstGeom prst="rect">
            <a:avLst/>
          </a:prstGeom>
          <a:solidFill>
            <a:srgbClr val="FFFFFF"/>
          </a:solidFill>
        </p:spPr>
        <p:txBody>
          <a:bodyPr/>
          <a:lstStyle/>
          <a:p>
            <a:endParaRPr lang="en-CA"/>
          </a:p>
        </p:txBody>
      </p:sp>
      <p:sp>
        <p:nvSpPr>
          <p:cNvPr id="4" name="AutoShape 4"/>
          <p:cNvSpPr/>
          <p:nvPr/>
        </p:nvSpPr>
        <p:spPr>
          <a:xfrm rot="-5400000">
            <a:off x="2792209"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48949" y="1038225"/>
            <a:ext cx="8885621" cy="4784088"/>
          </a:xfrm>
          <a:prstGeom prst="rect">
            <a:avLst/>
          </a:prstGeom>
        </p:spPr>
        <p:txBody>
          <a:bodyPr lIns="0" tIns="0" rIns="0" bIns="0" rtlCol="0" anchor="t">
            <a:spAutoFit/>
          </a:bodyPr>
          <a:lstStyle/>
          <a:p>
            <a:pPr>
              <a:lnSpc>
                <a:spcPts val="9599"/>
              </a:lnSpc>
            </a:pPr>
            <a:r>
              <a:rPr lang="en-US" sz="7999">
                <a:solidFill>
                  <a:srgbClr val="FFFFFF"/>
                </a:solidFill>
                <a:latin typeface="Montserrat Extra-Bold"/>
              </a:rPr>
              <a:t>Psychological Benefits of Exercise</a:t>
            </a:r>
          </a:p>
          <a:p>
            <a:pPr>
              <a:lnSpc>
                <a:spcPts val="9600"/>
              </a:lnSpc>
            </a:pPr>
            <a:endParaRPr lang="en-US" sz="7999">
              <a:solidFill>
                <a:srgbClr val="FFFFFF"/>
              </a:solidFill>
              <a:latin typeface="Montserrat Extra-Bold"/>
            </a:endParaRPr>
          </a:p>
        </p:txBody>
      </p:sp>
      <p:sp>
        <p:nvSpPr>
          <p:cNvPr id="7" name="TextBox 7"/>
          <p:cNvSpPr txBox="1"/>
          <p:nvPr/>
        </p:nvSpPr>
        <p:spPr>
          <a:xfrm>
            <a:off x="1028700" y="5095875"/>
            <a:ext cx="8348508" cy="3181986"/>
          </a:xfrm>
          <a:prstGeom prst="rect">
            <a:avLst/>
          </a:prstGeom>
        </p:spPr>
        <p:txBody>
          <a:bodyPr lIns="0" tIns="0" rIns="0" bIns="0" rtlCol="0" anchor="t">
            <a:spAutoFit/>
          </a:bodyPr>
          <a:lstStyle/>
          <a:p>
            <a:pPr marL="561332" lvl="1" indent="-280666">
              <a:lnSpc>
                <a:spcPts val="3639"/>
              </a:lnSpc>
              <a:buFont typeface="Arial"/>
              <a:buChar char="•"/>
            </a:pPr>
            <a:r>
              <a:rPr lang="en-US" sz="2599">
                <a:solidFill>
                  <a:srgbClr val="FFFFFF"/>
                </a:solidFill>
                <a:latin typeface="Montserrat Classic"/>
              </a:rPr>
              <a:t>Having greater self-esteem</a:t>
            </a:r>
          </a:p>
          <a:p>
            <a:pPr marL="561332" lvl="1" indent="-280666">
              <a:lnSpc>
                <a:spcPts val="3639"/>
              </a:lnSpc>
              <a:buFont typeface="Arial"/>
              <a:buChar char="•"/>
            </a:pPr>
            <a:r>
              <a:rPr lang="en-US" sz="2599">
                <a:solidFill>
                  <a:srgbClr val="FFFFFF"/>
                </a:solidFill>
                <a:latin typeface="Montserrat Classic"/>
              </a:rPr>
              <a:t>Being more positively perceived by others</a:t>
            </a:r>
          </a:p>
          <a:p>
            <a:pPr marL="561332" lvl="1" indent="-280666">
              <a:lnSpc>
                <a:spcPts val="3639"/>
              </a:lnSpc>
              <a:buFont typeface="Arial"/>
              <a:buChar char="•"/>
            </a:pPr>
            <a:r>
              <a:rPr lang="en-US" sz="2599">
                <a:solidFill>
                  <a:srgbClr val="FFFFFF"/>
                </a:solidFill>
                <a:latin typeface="Montserrat Classic"/>
              </a:rPr>
              <a:t>Feeling more alert and able</a:t>
            </a:r>
          </a:p>
          <a:p>
            <a:pPr marL="561332" lvl="1" indent="-280666">
              <a:lnSpc>
                <a:spcPts val="3639"/>
              </a:lnSpc>
              <a:buFont typeface="Arial"/>
              <a:buChar char="•"/>
            </a:pPr>
            <a:r>
              <a:rPr lang="en-US" sz="2599">
                <a:solidFill>
                  <a:srgbClr val="FFFFFF"/>
                </a:solidFill>
                <a:latin typeface="Montserrat Classic"/>
              </a:rPr>
              <a:t>Being a better worker</a:t>
            </a:r>
          </a:p>
          <a:p>
            <a:pPr marL="561332" lvl="1" indent="-280666">
              <a:lnSpc>
                <a:spcPts val="3639"/>
              </a:lnSpc>
              <a:buFont typeface="Arial"/>
              <a:buChar char="•"/>
            </a:pPr>
            <a:r>
              <a:rPr lang="en-US" sz="2599">
                <a:solidFill>
                  <a:srgbClr val="FFFFFF"/>
                </a:solidFill>
                <a:latin typeface="Montserrat Classic"/>
              </a:rPr>
              <a:t>Having reduced feelings of depression and anxiety</a:t>
            </a:r>
          </a:p>
          <a:p>
            <a:pPr marL="561332" lvl="1" indent="-280666">
              <a:lnSpc>
                <a:spcPts val="3639"/>
              </a:lnSpc>
              <a:buFont typeface="Arial"/>
              <a:buChar char="•"/>
            </a:pPr>
            <a:r>
              <a:rPr lang="en-US" sz="2599">
                <a:solidFill>
                  <a:srgbClr val="FFFFFF"/>
                </a:solidFill>
                <a:latin typeface="Montserrat Classic"/>
              </a:rPr>
              <a:t>Being better able to manage stress</a:t>
            </a: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pic>
        <p:nvPicPr>
          <p:cNvPr id="9" name="Recording">
            <a:hlinkClick r:id="" action="ppaction://media"/>
            <a:extLst>
              <a:ext uri="{FF2B5EF4-FFF2-40B4-BE49-F238E27FC236}">
                <a16:creationId xmlns:a16="http://schemas.microsoft.com/office/drawing/2014/main" id="{02E3D091-4392-9F18-A0A1-AF46806578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372989" y="375181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42366" r="10147"/>
          <a:stretch>
            <a:fillRect/>
          </a:stretch>
        </p:blipFill>
        <p:spPr>
          <a:xfrm>
            <a:off x="10385432" y="1004929"/>
            <a:ext cx="6568767" cy="9216181"/>
          </a:xfrm>
          <a:prstGeom prst="rect">
            <a:avLst/>
          </a:prstGeom>
        </p:spPr>
      </p:pic>
      <p:sp>
        <p:nvSpPr>
          <p:cNvPr id="3" name="AutoShape 3"/>
          <p:cNvSpPr/>
          <p:nvPr/>
        </p:nvSpPr>
        <p:spPr>
          <a:xfrm rot="-5400000">
            <a:off x="9360976" y="5604837"/>
            <a:ext cx="15170083" cy="16364"/>
          </a:xfrm>
          <a:prstGeom prst="rect">
            <a:avLst/>
          </a:prstGeom>
          <a:solidFill>
            <a:srgbClr val="FFFFFF"/>
          </a:solidFill>
        </p:spPr>
        <p:txBody>
          <a:bodyPr/>
          <a:lstStyle/>
          <a:p>
            <a:endParaRPr lang="en-CA"/>
          </a:p>
        </p:txBody>
      </p:sp>
      <p:sp>
        <p:nvSpPr>
          <p:cNvPr id="4" name="AutoShape 4"/>
          <p:cNvSpPr/>
          <p:nvPr/>
        </p:nvSpPr>
        <p:spPr>
          <a:xfrm rot="-5400000">
            <a:off x="2792209"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28700" y="1019175"/>
            <a:ext cx="9579239" cy="3438525"/>
          </a:xfrm>
          <a:prstGeom prst="rect">
            <a:avLst/>
          </a:prstGeom>
        </p:spPr>
        <p:txBody>
          <a:bodyPr lIns="0" tIns="0" rIns="0" bIns="0" rtlCol="0" anchor="t">
            <a:spAutoFit/>
          </a:bodyPr>
          <a:lstStyle/>
          <a:p>
            <a:pPr>
              <a:lnSpc>
                <a:spcPts val="9000"/>
              </a:lnSpc>
            </a:pPr>
            <a:r>
              <a:rPr lang="en-US" sz="7500">
                <a:solidFill>
                  <a:srgbClr val="FFFFFF"/>
                </a:solidFill>
                <a:latin typeface="Montserrat Extra-Bold"/>
              </a:rPr>
              <a:t>Physical Benefits of Exercise</a:t>
            </a:r>
          </a:p>
          <a:p>
            <a:pPr>
              <a:lnSpc>
                <a:spcPts val="9000"/>
              </a:lnSpc>
            </a:pPr>
            <a:endParaRPr lang="en-US" sz="7500">
              <a:solidFill>
                <a:srgbClr val="FFFFFF"/>
              </a:solidFill>
              <a:latin typeface="Montserrat Extra-Bold"/>
            </a:endParaRPr>
          </a:p>
        </p:txBody>
      </p:sp>
      <p:sp>
        <p:nvSpPr>
          <p:cNvPr id="7" name="TextBox 7"/>
          <p:cNvSpPr txBox="1"/>
          <p:nvPr/>
        </p:nvSpPr>
        <p:spPr>
          <a:xfrm>
            <a:off x="1028700" y="3775393"/>
            <a:ext cx="8426244" cy="5010786"/>
          </a:xfrm>
          <a:prstGeom prst="rect">
            <a:avLst/>
          </a:prstGeom>
        </p:spPr>
        <p:txBody>
          <a:bodyPr lIns="0" tIns="0" rIns="0" bIns="0" rtlCol="0" anchor="t">
            <a:spAutoFit/>
          </a:bodyPr>
          <a:lstStyle/>
          <a:p>
            <a:pPr marL="561332" lvl="1" indent="-280666">
              <a:lnSpc>
                <a:spcPts val="3639"/>
              </a:lnSpc>
              <a:buFont typeface="Arial"/>
              <a:buChar char="•"/>
            </a:pPr>
            <a:r>
              <a:rPr lang="en-US" sz="2599">
                <a:solidFill>
                  <a:srgbClr val="FFFFFF"/>
                </a:solidFill>
                <a:latin typeface="Montserrat Classic"/>
              </a:rPr>
              <a:t>Improves function of the lungs and circulatory system</a:t>
            </a:r>
          </a:p>
          <a:p>
            <a:pPr marL="561332" lvl="1" indent="-280666">
              <a:lnSpc>
                <a:spcPts val="3639"/>
              </a:lnSpc>
              <a:buFont typeface="Arial"/>
              <a:buChar char="•"/>
            </a:pPr>
            <a:r>
              <a:rPr lang="en-US" sz="2599">
                <a:solidFill>
                  <a:srgbClr val="FFFFFF"/>
                </a:solidFill>
                <a:latin typeface="Montserrat Classic"/>
              </a:rPr>
              <a:t>Provides lungs with greater elasticity to breathe in more air</a:t>
            </a:r>
          </a:p>
          <a:p>
            <a:pPr marL="561332" lvl="1" indent="-280666">
              <a:lnSpc>
                <a:spcPts val="3639"/>
              </a:lnSpc>
              <a:buFont typeface="Arial"/>
              <a:buChar char="•"/>
            </a:pPr>
            <a:r>
              <a:rPr lang="en-US" sz="2599">
                <a:solidFill>
                  <a:srgbClr val="FFFFFF"/>
                </a:solidFill>
                <a:latin typeface="Montserrat Classic"/>
              </a:rPr>
              <a:t>Delays the degenerative changes of aging</a:t>
            </a:r>
          </a:p>
          <a:p>
            <a:pPr marL="561332" lvl="1" indent="-280666">
              <a:lnSpc>
                <a:spcPts val="3639"/>
              </a:lnSpc>
              <a:buFont typeface="Arial"/>
              <a:buChar char="•"/>
            </a:pPr>
            <a:r>
              <a:rPr lang="en-US" sz="2599">
                <a:solidFill>
                  <a:srgbClr val="FFFFFF"/>
                </a:solidFill>
                <a:latin typeface="Montserrat Classic"/>
              </a:rPr>
              <a:t>Increases production of RBCs in the bone marrow</a:t>
            </a:r>
          </a:p>
          <a:p>
            <a:pPr marL="561332" lvl="1" indent="-280666">
              <a:lnSpc>
                <a:spcPts val="3639"/>
              </a:lnSpc>
              <a:buFont typeface="Arial"/>
              <a:buChar char="•"/>
            </a:pPr>
            <a:r>
              <a:rPr lang="en-US" sz="2599">
                <a:solidFill>
                  <a:srgbClr val="FFFFFF"/>
                </a:solidFill>
                <a:latin typeface="Montserrat Classic"/>
              </a:rPr>
              <a:t>Helps maintain normal blood pressure</a:t>
            </a:r>
          </a:p>
          <a:p>
            <a:pPr marL="561332" lvl="1" indent="-280666">
              <a:lnSpc>
                <a:spcPts val="3639"/>
              </a:lnSpc>
              <a:buFont typeface="Arial"/>
              <a:buChar char="•"/>
            </a:pPr>
            <a:r>
              <a:rPr lang="en-US" sz="2599">
                <a:solidFill>
                  <a:srgbClr val="FFFFFF"/>
                </a:solidFill>
                <a:latin typeface="Montserrat Classic"/>
              </a:rPr>
              <a:t>Strengthens the heart muscle</a:t>
            </a:r>
          </a:p>
          <a:p>
            <a:pPr marL="561332" lvl="1" indent="-280666">
              <a:lnSpc>
                <a:spcPts val="3639"/>
              </a:lnSpc>
              <a:buFont typeface="Arial"/>
              <a:buChar char="•"/>
            </a:pPr>
            <a:r>
              <a:rPr lang="en-US" sz="2599">
                <a:solidFill>
                  <a:srgbClr val="FFFFFF"/>
                </a:solidFill>
                <a:latin typeface="Montserrat Classic"/>
              </a:rPr>
              <a:t>Burns calories, thereby preventing health-related conditions associated with obesity</a:t>
            </a: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pic>
        <p:nvPicPr>
          <p:cNvPr id="9" name="Recording (2)">
            <a:hlinkClick r:id="" action="ppaction://media"/>
            <a:extLst>
              <a:ext uri="{FF2B5EF4-FFF2-40B4-BE49-F238E27FC236}">
                <a16:creationId xmlns:a16="http://schemas.microsoft.com/office/drawing/2014/main" id="{2F7C19B0-6B3F-8789-29BD-603CDB058C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89166" y="243363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5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6241" r="26241"/>
          <a:stretch>
            <a:fillRect/>
          </a:stretch>
        </p:blipFill>
        <p:spPr>
          <a:xfrm>
            <a:off x="10385432" y="1004929"/>
            <a:ext cx="6568767" cy="9216181"/>
          </a:xfrm>
          <a:prstGeom prst="rect">
            <a:avLst/>
          </a:prstGeom>
        </p:spPr>
      </p:pic>
      <p:sp>
        <p:nvSpPr>
          <p:cNvPr id="3" name="AutoShape 3"/>
          <p:cNvSpPr/>
          <p:nvPr/>
        </p:nvSpPr>
        <p:spPr>
          <a:xfrm rot="-5400000">
            <a:off x="9360976" y="5604837"/>
            <a:ext cx="15170083" cy="16364"/>
          </a:xfrm>
          <a:prstGeom prst="rect">
            <a:avLst/>
          </a:prstGeom>
          <a:solidFill>
            <a:srgbClr val="FFFFFF"/>
          </a:solidFill>
        </p:spPr>
        <p:txBody>
          <a:bodyPr/>
          <a:lstStyle/>
          <a:p>
            <a:endParaRPr lang="en-CA"/>
          </a:p>
        </p:txBody>
      </p:sp>
      <p:sp>
        <p:nvSpPr>
          <p:cNvPr id="4" name="AutoShape 4"/>
          <p:cNvSpPr/>
          <p:nvPr/>
        </p:nvSpPr>
        <p:spPr>
          <a:xfrm rot="-5400000">
            <a:off x="2792209"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28700" y="1019175"/>
            <a:ext cx="8426244" cy="3438525"/>
          </a:xfrm>
          <a:prstGeom prst="rect">
            <a:avLst/>
          </a:prstGeom>
        </p:spPr>
        <p:txBody>
          <a:bodyPr lIns="0" tIns="0" rIns="0" bIns="0" rtlCol="0" anchor="t">
            <a:spAutoFit/>
          </a:bodyPr>
          <a:lstStyle/>
          <a:p>
            <a:pPr>
              <a:lnSpc>
                <a:spcPts val="9000"/>
              </a:lnSpc>
            </a:pPr>
            <a:r>
              <a:rPr lang="en-US" sz="7500">
                <a:solidFill>
                  <a:srgbClr val="FFFFFF"/>
                </a:solidFill>
                <a:latin typeface="Montserrat Extra-Bold"/>
              </a:rPr>
              <a:t>Benefits of Exercise for Adults</a:t>
            </a:r>
          </a:p>
        </p:txBody>
      </p:sp>
      <p:sp>
        <p:nvSpPr>
          <p:cNvPr id="7" name="TextBox 7"/>
          <p:cNvSpPr txBox="1"/>
          <p:nvPr/>
        </p:nvSpPr>
        <p:spPr>
          <a:xfrm>
            <a:off x="1028700" y="4939322"/>
            <a:ext cx="8426244" cy="3181986"/>
          </a:xfrm>
          <a:prstGeom prst="rect">
            <a:avLst/>
          </a:prstGeom>
        </p:spPr>
        <p:txBody>
          <a:bodyPr lIns="0" tIns="0" rIns="0" bIns="0" rtlCol="0" anchor="t">
            <a:spAutoFit/>
          </a:bodyPr>
          <a:lstStyle/>
          <a:p>
            <a:pPr marL="561332" lvl="1" indent="-280666">
              <a:lnSpc>
                <a:spcPts val="3639"/>
              </a:lnSpc>
              <a:buFont typeface="Arial"/>
              <a:buChar char="•"/>
            </a:pPr>
            <a:r>
              <a:rPr lang="en-US" sz="2599">
                <a:solidFill>
                  <a:srgbClr val="FFFFFF"/>
                </a:solidFill>
                <a:latin typeface="Montserrat Classic"/>
              </a:rPr>
              <a:t>Lower risk of early death, coronary heart disease, stroke, high blood pressure, type 2 diabetes, colon, and breast cancer</a:t>
            </a:r>
          </a:p>
          <a:p>
            <a:pPr marL="561332" lvl="1" indent="-280666">
              <a:lnSpc>
                <a:spcPts val="3639"/>
              </a:lnSpc>
              <a:buFont typeface="Arial"/>
              <a:buChar char="•"/>
            </a:pPr>
            <a:r>
              <a:rPr lang="en-US" sz="2599">
                <a:solidFill>
                  <a:srgbClr val="FFFFFF"/>
                </a:solidFill>
                <a:latin typeface="Montserrat Classic"/>
              </a:rPr>
              <a:t>Prevention of weight gain and falls</a:t>
            </a:r>
          </a:p>
          <a:p>
            <a:pPr marL="561332" lvl="1" indent="-280666">
              <a:lnSpc>
                <a:spcPts val="3639"/>
              </a:lnSpc>
              <a:buFont typeface="Arial"/>
              <a:buChar char="•"/>
            </a:pPr>
            <a:r>
              <a:rPr lang="en-US" sz="2599">
                <a:solidFill>
                  <a:srgbClr val="FFFFFF"/>
                </a:solidFill>
                <a:latin typeface="Montserrat Classic"/>
              </a:rPr>
              <a:t>Improved cardiorespiratory and muscular fitness</a:t>
            </a:r>
          </a:p>
          <a:p>
            <a:pPr marL="561332" lvl="1" indent="-280666">
              <a:lnSpc>
                <a:spcPts val="3639"/>
              </a:lnSpc>
              <a:buFont typeface="Arial"/>
              <a:buChar char="•"/>
            </a:pPr>
            <a:r>
              <a:rPr lang="en-US" sz="2599">
                <a:solidFill>
                  <a:srgbClr val="FFFFFF"/>
                </a:solidFill>
                <a:latin typeface="Montserrat Classic"/>
              </a:rPr>
              <a:t>Weight loss and reduced depression</a:t>
            </a: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26345" r="26345"/>
          <a:stretch>
            <a:fillRect/>
          </a:stretch>
        </p:blipFill>
        <p:spPr>
          <a:xfrm>
            <a:off x="10385432" y="1004929"/>
            <a:ext cx="6568767" cy="9216181"/>
          </a:xfrm>
          <a:prstGeom prst="rect">
            <a:avLst/>
          </a:prstGeom>
        </p:spPr>
      </p:pic>
      <p:sp>
        <p:nvSpPr>
          <p:cNvPr id="3" name="AutoShape 3"/>
          <p:cNvSpPr/>
          <p:nvPr/>
        </p:nvSpPr>
        <p:spPr>
          <a:xfrm rot="-5400000">
            <a:off x="9360976" y="5604837"/>
            <a:ext cx="15170083" cy="16364"/>
          </a:xfrm>
          <a:prstGeom prst="rect">
            <a:avLst/>
          </a:prstGeom>
          <a:solidFill>
            <a:srgbClr val="FFFFFF"/>
          </a:solidFill>
        </p:spPr>
        <p:txBody>
          <a:bodyPr/>
          <a:lstStyle/>
          <a:p>
            <a:endParaRPr lang="en-CA"/>
          </a:p>
        </p:txBody>
      </p:sp>
      <p:sp>
        <p:nvSpPr>
          <p:cNvPr id="4" name="AutoShape 4"/>
          <p:cNvSpPr/>
          <p:nvPr/>
        </p:nvSpPr>
        <p:spPr>
          <a:xfrm rot="-5400000">
            <a:off x="2792209"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28700" y="1992820"/>
            <a:ext cx="8426244" cy="2295525"/>
          </a:xfrm>
          <a:prstGeom prst="rect">
            <a:avLst/>
          </a:prstGeom>
        </p:spPr>
        <p:txBody>
          <a:bodyPr lIns="0" tIns="0" rIns="0" bIns="0" rtlCol="0" anchor="t">
            <a:spAutoFit/>
          </a:bodyPr>
          <a:lstStyle/>
          <a:p>
            <a:pPr>
              <a:lnSpc>
                <a:spcPts val="9000"/>
              </a:lnSpc>
            </a:pPr>
            <a:r>
              <a:rPr lang="en-US" sz="7500">
                <a:solidFill>
                  <a:srgbClr val="FFFFFF"/>
                </a:solidFill>
                <a:latin typeface="Montserrat Extra-Bold"/>
              </a:rPr>
              <a:t>Exercise and the Elderly</a:t>
            </a:r>
          </a:p>
        </p:txBody>
      </p:sp>
      <p:sp>
        <p:nvSpPr>
          <p:cNvPr id="7" name="TextBox 7"/>
          <p:cNvSpPr txBox="1"/>
          <p:nvPr/>
        </p:nvSpPr>
        <p:spPr>
          <a:xfrm>
            <a:off x="1028700" y="4831524"/>
            <a:ext cx="8426244" cy="4464877"/>
          </a:xfrm>
          <a:prstGeom prst="rect">
            <a:avLst/>
          </a:prstGeom>
        </p:spPr>
        <p:txBody>
          <a:bodyPr lIns="0" tIns="0" rIns="0" bIns="0" rtlCol="0" anchor="t">
            <a:spAutoFit/>
          </a:bodyPr>
          <a:lstStyle/>
          <a:p>
            <a:pPr marL="604511" lvl="1" indent="-302256">
              <a:lnSpc>
                <a:spcPts val="3919"/>
              </a:lnSpc>
              <a:buFont typeface="Arial"/>
              <a:buChar char="•"/>
            </a:pPr>
            <a:r>
              <a:rPr lang="en-US" sz="2799" dirty="0">
                <a:solidFill>
                  <a:srgbClr val="FFFFFF"/>
                </a:solidFill>
                <a:latin typeface="Montserrat Classic"/>
              </a:rPr>
              <a:t>Can help slow the aging process</a:t>
            </a:r>
          </a:p>
          <a:p>
            <a:pPr marL="604511" lvl="1" indent="-302256">
              <a:lnSpc>
                <a:spcPts val="3919"/>
              </a:lnSpc>
              <a:buFont typeface="Arial"/>
              <a:buChar char="•"/>
            </a:pPr>
            <a:r>
              <a:rPr lang="en-US" sz="2799" dirty="0">
                <a:solidFill>
                  <a:srgbClr val="FFFFFF"/>
                </a:solidFill>
                <a:latin typeface="Montserrat Classic"/>
              </a:rPr>
              <a:t>Assists the elderly to be independent</a:t>
            </a:r>
          </a:p>
          <a:p>
            <a:pPr marL="604511" lvl="1" indent="-302256">
              <a:lnSpc>
                <a:spcPts val="3919"/>
              </a:lnSpc>
              <a:buFont typeface="Arial"/>
              <a:buChar char="•"/>
            </a:pPr>
            <a:r>
              <a:rPr lang="en-US" sz="2799" dirty="0">
                <a:solidFill>
                  <a:srgbClr val="FFFFFF"/>
                </a:solidFill>
                <a:latin typeface="Montserrat Classic"/>
              </a:rPr>
              <a:t>Helps maintain balance, thereby lessening the susceptibility to falling</a:t>
            </a:r>
          </a:p>
          <a:p>
            <a:pPr marL="604511" lvl="1" indent="-302256">
              <a:lnSpc>
                <a:spcPts val="3919"/>
              </a:lnSpc>
              <a:buFont typeface="Arial"/>
              <a:buChar char="•"/>
            </a:pPr>
            <a:r>
              <a:rPr lang="en-US" sz="2799" dirty="0">
                <a:solidFill>
                  <a:srgbClr val="FFFFFF"/>
                </a:solidFill>
                <a:latin typeface="Montserrat Classic"/>
              </a:rPr>
              <a:t>Enhances wellness and social health when performed with others</a:t>
            </a:r>
          </a:p>
          <a:p>
            <a:pPr marL="604511" lvl="1" indent="-302256">
              <a:lnSpc>
                <a:spcPts val="3919"/>
              </a:lnSpc>
              <a:buFont typeface="Arial"/>
              <a:buChar char="•"/>
            </a:pPr>
            <a:r>
              <a:rPr lang="en-US" sz="2799" dirty="0">
                <a:solidFill>
                  <a:srgbClr val="FFFFFF"/>
                </a:solidFill>
                <a:latin typeface="Montserrat Classic"/>
              </a:rPr>
              <a:t>Combined with good nutrition, one of the strongest reducers of stress in elders</a:t>
            </a:r>
          </a:p>
          <a:p>
            <a:pPr>
              <a:lnSpc>
                <a:spcPts val="3919"/>
              </a:lnSpc>
            </a:pPr>
            <a:endParaRPr lang="en-US" sz="2799" dirty="0">
              <a:solidFill>
                <a:srgbClr val="FFFFFF"/>
              </a:solidFill>
              <a:latin typeface="Montserrat Classic"/>
            </a:endParaRP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pic>
        <p:nvPicPr>
          <p:cNvPr id="9" name="Recording">
            <a:hlinkClick r:id="" action="ppaction://media"/>
            <a:extLst>
              <a:ext uri="{FF2B5EF4-FFF2-40B4-BE49-F238E27FC236}">
                <a16:creationId xmlns:a16="http://schemas.microsoft.com/office/drawing/2014/main" id="{4371CCD9-2BF6-77A1-9AC0-EEEBE542B1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39000" y="345916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8189173" y="1023328"/>
            <a:ext cx="9225599" cy="4276725"/>
          </a:xfrm>
          <a:prstGeom prst="rect">
            <a:avLst/>
          </a:prstGeom>
        </p:spPr>
        <p:txBody>
          <a:bodyPr lIns="0" tIns="0" rIns="0" bIns="0" rtlCol="0" anchor="t">
            <a:spAutoFit/>
          </a:bodyPr>
          <a:lstStyle/>
          <a:p>
            <a:pPr>
              <a:lnSpc>
                <a:spcPts val="8400"/>
              </a:lnSpc>
            </a:pPr>
            <a:r>
              <a:rPr lang="en-US" sz="7000">
                <a:solidFill>
                  <a:srgbClr val="FFFFFF"/>
                </a:solidFill>
                <a:latin typeface="Montserrat Extra-Bold"/>
              </a:rPr>
              <a:t>ACSM Guidelines on Quantity &amp; Quality of Exercise</a:t>
            </a:r>
          </a:p>
          <a:p>
            <a:pPr>
              <a:lnSpc>
                <a:spcPts val="8400"/>
              </a:lnSpc>
            </a:pPr>
            <a:endParaRPr lang="en-US" sz="7000">
              <a:solidFill>
                <a:srgbClr val="FFFFFF"/>
              </a:solidFill>
              <a:latin typeface="Montserrat Extra-Bold"/>
            </a:endParaRPr>
          </a:p>
        </p:txBody>
      </p:sp>
      <p:sp>
        <p:nvSpPr>
          <p:cNvPr id="3" name="TextBox 3"/>
          <p:cNvSpPr txBox="1"/>
          <p:nvPr/>
        </p:nvSpPr>
        <p:spPr>
          <a:xfrm>
            <a:off x="8356280" y="4723457"/>
            <a:ext cx="8903020" cy="4741545"/>
          </a:xfrm>
          <a:prstGeom prst="rect">
            <a:avLst/>
          </a:prstGeom>
        </p:spPr>
        <p:txBody>
          <a:bodyPr lIns="0" tIns="0" rIns="0" bIns="0" rtlCol="0" anchor="t">
            <a:spAutoFit/>
          </a:bodyPr>
          <a:lstStyle/>
          <a:p>
            <a:pPr>
              <a:lnSpc>
                <a:spcPts val="3779"/>
              </a:lnSpc>
            </a:pPr>
            <a:r>
              <a:rPr lang="en-US" sz="2700">
                <a:solidFill>
                  <a:srgbClr val="FFFFFF"/>
                </a:solidFill>
                <a:latin typeface="Montserrat Classic Bold"/>
              </a:rPr>
              <a:t>Cardiorespiratory Exercise:</a:t>
            </a:r>
          </a:p>
          <a:p>
            <a:pPr marL="582930" lvl="1" indent="-291465">
              <a:lnSpc>
                <a:spcPts val="3779"/>
              </a:lnSpc>
              <a:buFont typeface="Arial"/>
              <a:buChar char="•"/>
            </a:pPr>
            <a:r>
              <a:rPr lang="en-US" sz="2700">
                <a:solidFill>
                  <a:srgbClr val="FFFFFF"/>
                </a:solidFill>
                <a:latin typeface="Montserrat Classic"/>
              </a:rPr>
              <a:t>Adults need at least 150 mins of moderate-intensity activity per week</a:t>
            </a:r>
          </a:p>
          <a:p>
            <a:pPr marL="582930" lvl="1" indent="-291465">
              <a:lnSpc>
                <a:spcPts val="3779"/>
              </a:lnSpc>
              <a:buFont typeface="Arial"/>
              <a:buChar char="•"/>
            </a:pPr>
            <a:r>
              <a:rPr lang="en-US" sz="2700">
                <a:solidFill>
                  <a:srgbClr val="FFFFFF"/>
                </a:solidFill>
                <a:latin typeface="Montserrat Classic"/>
              </a:rPr>
              <a:t>People unable to meet this minimum can still benefit from some activity</a:t>
            </a:r>
          </a:p>
          <a:p>
            <a:pPr>
              <a:lnSpc>
                <a:spcPts val="3779"/>
              </a:lnSpc>
            </a:pPr>
            <a:r>
              <a:rPr lang="en-US" sz="2700">
                <a:solidFill>
                  <a:srgbClr val="FFFFFF"/>
                </a:solidFill>
                <a:latin typeface="Montserrat Classic Bold"/>
              </a:rPr>
              <a:t>Resistance Exercise:</a:t>
            </a:r>
          </a:p>
          <a:p>
            <a:pPr marL="582930" lvl="1" indent="-291465">
              <a:lnSpc>
                <a:spcPts val="3779"/>
              </a:lnSpc>
              <a:buFont typeface="Arial"/>
              <a:buChar char="•"/>
            </a:pPr>
            <a:r>
              <a:rPr lang="en-US" sz="2700">
                <a:solidFill>
                  <a:srgbClr val="FFFFFF"/>
                </a:solidFill>
                <a:latin typeface="Montserrat Classic"/>
              </a:rPr>
              <a:t>Adults should train each major muscle group 2-3 days per week, using a variety of exercises</a:t>
            </a:r>
          </a:p>
          <a:p>
            <a:pPr marL="582930" lvl="1" indent="-291465">
              <a:lnSpc>
                <a:spcPts val="3779"/>
              </a:lnSpc>
              <a:buFont typeface="Arial"/>
              <a:buChar char="•"/>
            </a:pPr>
            <a:r>
              <a:rPr lang="en-US" sz="2700">
                <a:solidFill>
                  <a:srgbClr val="FFFFFF"/>
                </a:solidFill>
                <a:latin typeface="Montserrat Classic"/>
              </a:rPr>
              <a:t>Wait at least 48 hours between sessions</a:t>
            </a:r>
          </a:p>
          <a:p>
            <a:pPr>
              <a:lnSpc>
                <a:spcPts val="3779"/>
              </a:lnSpc>
              <a:spcBef>
                <a:spcPct val="0"/>
              </a:spcBef>
            </a:pPr>
            <a:endParaRPr lang="en-US" sz="2700">
              <a:solidFill>
                <a:srgbClr val="FFFFFF"/>
              </a:solidFill>
              <a:latin typeface="Montserrat Classic"/>
            </a:endParaRPr>
          </a:p>
        </p:txBody>
      </p:sp>
      <p:pic>
        <p:nvPicPr>
          <p:cNvPr id="4" name="Picture 4"/>
          <p:cNvPicPr>
            <a:picLocks noChangeAspect="1"/>
          </p:cNvPicPr>
          <p:nvPr/>
        </p:nvPicPr>
        <p:blipFill>
          <a:blip r:embed="rId3"/>
          <a:srcRect t="7465" b="7465"/>
          <a:stretch>
            <a:fillRect/>
          </a:stretch>
        </p:blipFill>
        <p:spPr>
          <a:xfrm>
            <a:off x="1079874" y="1152234"/>
            <a:ext cx="6343995" cy="8095125"/>
          </a:xfrm>
          <a:prstGeom prst="rect">
            <a:avLst/>
          </a:prstGeom>
        </p:spPr>
      </p:pic>
      <p:sp>
        <p:nvSpPr>
          <p:cNvPr id="5" name="AutoShape 5"/>
          <p:cNvSpPr/>
          <p:nvPr/>
        </p:nvSpPr>
        <p:spPr>
          <a:xfrm>
            <a:off x="1108095" y="9247359"/>
            <a:ext cx="15170083" cy="16364"/>
          </a:xfrm>
          <a:prstGeom prst="rect">
            <a:avLst/>
          </a:prstGeom>
          <a:solidFill>
            <a:srgbClr val="FFFFFF"/>
          </a:solidFill>
        </p:spPr>
        <p:txBody>
          <a:bodyPr/>
          <a:lstStyle/>
          <a:p>
            <a:endParaRPr lang="en-CA"/>
          </a:p>
        </p:txBody>
      </p:sp>
      <p:sp>
        <p:nvSpPr>
          <p:cNvPr id="6" name="AutoShape 6"/>
          <p:cNvSpPr/>
          <p:nvPr/>
        </p:nvSpPr>
        <p:spPr>
          <a:xfrm rot="-5400000">
            <a:off x="-6505167" y="5325818"/>
            <a:ext cx="15170083" cy="16364"/>
          </a:xfrm>
          <a:prstGeom prst="rect">
            <a:avLst/>
          </a:prstGeom>
          <a:solidFill>
            <a:srgbClr val="FFFFFF"/>
          </a:solidFill>
        </p:spPr>
        <p:txBody>
          <a:bodyPr/>
          <a:lstStyle/>
          <a:p>
            <a:endParaRPr lang="en-CA"/>
          </a:p>
        </p:txBody>
      </p:sp>
      <p:sp>
        <p:nvSpPr>
          <p:cNvPr id="7" name="TextBox 7"/>
          <p:cNvSpPr txBox="1"/>
          <p:nvPr/>
        </p:nvSpPr>
        <p:spPr>
          <a:xfrm>
            <a:off x="421016"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8189173" y="1161759"/>
            <a:ext cx="9225599" cy="3619500"/>
          </a:xfrm>
          <a:prstGeom prst="rect">
            <a:avLst/>
          </a:prstGeom>
        </p:spPr>
        <p:txBody>
          <a:bodyPr lIns="0" tIns="0" rIns="0" bIns="0" rtlCol="0" anchor="t">
            <a:spAutoFit/>
          </a:bodyPr>
          <a:lstStyle/>
          <a:p>
            <a:pPr>
              <a:lnSpc>
                <a:spcPts val="9599"/>
              </a:lnSpc>
            </a:pPr>
            <a:r>
              <a:rPr lang="en-US" sz="7999">
                <a:solidFill>
                  <a:srgbClr val="FFFFFF"/>
                </a:solidFill>
                <a:latin typeface="Montserrat Extra-Bold"/>
              </a:rPr>
              <a:t>Stretching and Stress Relief</a:t>
            </a:r>
          </a:p>
          <a:p>
            <a:pPr>
              <a:lnSpc>
                <a:spcPts val="9599"/>
              </a:lnSpc>
            </a:pPr>
            <a:endParaRPr lang="en-US" sz="7999">
              <a:solidFill>
                <a:srgbClr val="FFFFFF"/>
              </a:solidFill>
              <a:latin typeface="Montserrat Extra-Bold"/>
            </a:endParaRPr>
          </a:p>
        </p:txBody>
      </p:sp>
      <p:sp>
        <p:nvSpPr>
          <p:cNvPr id="3" name="TextBox 3"/>
          <p:cNvSpPr txBox="1"/>
          <p:nvPr/>
        </p:nvSpPr>
        <p:spPr>
          <a:xfrm>
            <a:off x="8189173" y="4066417"/>
            <a:ext cx="8903020" cy="3789045"/>
          </a:xfrm>
          <a:prstGeom prst="rect">
            <a:avLst/>
          </a:prstGeom>
        </p:spPr>
        <p:txBody>
          <a:bodyPr lIns="0" tIns="0" rIns="0" bIns="0" rtlCol="0" anchor="t">
            <a:spAutoFit/>
          </a:bodyPr>
          <a:lstStyle/>
          <a:p>
            <a:pPr marL="582930" lvl="1" indent="-291465">
              <a:lnSpc>
                <a:spcPts val="3779"/>
              </a:lnSpc>
              <a:buFont typeface="Arial"/>
              <a:buChar char="•"/>
            </a:pPr>
            <a:r>
              <a:rPr lang="en-US" sz="2700">
                <a:solidFill>
                  <a:srgbClr val="FFFFFF"/>
                </a:solidFill>
                <a:latin typeface="Montserrat Classic"/>
              </a:rPr>
              <a:t>Numerous health benefits such as increased energy, blood circulation, better posture and decrease muscle pain</a:t>
            </a:r>
          </a:p>
          <a:p>
            <a:pPr marL="582930" lvl="1" indent="-291465">
              <a:lnSpc>
                <a:spcPts val="3779"/>
              </a:lnSpc>
              <a:buFont typeface="Arial"/>
              <a:buChar char="•"/>
            </a:pPr>
            <a:r>
              <a:rPr lang="en-US" sz="2700">
                <a:solidFill>
                  <a:srgbClr val="FFFFFF"/>
                </a:solidFill>
                <a:latin typeface="Montserrat Classic"/>
              </a:rPr>
              <a:t>Stretching can have a calming and meditative effect on your mind, even if you’re not meditating</a:t>
            </a:r>
          </a:p>
          <a:p>
            <a:pPr marL="582930" lvl="1" indent="-291465">
              <a:lnSpc>
                <a:spcPts val="3779"/>
              </a:lnSpc>
              <a:buFont typeface="Arial"/>
              <a:buChar char="•"/>
            </a:pPr>
            <a:r>
              <a:rPr lang="en-US" sz="2700">
                <a:solidFill>
                  <a:srgbClr val="FFFFFF"/>
                </a:solidFill>
                <a:latin typeface="Montserrat Classic"/>
              </a:rPr>
              <a:t>Focus on your breathing while stretching such as counting while inhaling and exhaling</a:t>
            </a:r>
          </a:p>
        </p:txBody>
      </p:sp>
      <p:pic>
        <p:nvPicPr>
          <p:cNvPr id="4" name="Picture 4"/>
          <p:cNvPicPr>
            <a:picLocks noChangeAspect="1"/>
          </p:cNvPicPr>
          <p:nvPr/>
        </p:nvPicPr>
        <p:blipFill>
          <a:blip r:embed="rId5"/>
          <a:srcRect t="7465" b="7465"/>
          <a:stretch>
            <a:fillRect/>
          </a:stretch>
        </p:blipFill>
        <p:spPr>
          <a:xfrm>
            <a:off x="1079874" y="1152234"/>
            <a:ext cx="6343995" cy="8095125"/>
          </a:xfrm>
          <a:prstGeom prst="rect">
            <a:avLst/>
          </a:prstGeom>
        </p:spPr>
      </p:pic>
      <p:sp>
        <p:nvSpPr>
          <p:cNvPr id="5" name="AutoShape 5"/>
          <p:cNvSpPr/>
          <p:nvPr/>
        </p:nvSpPr>
        <p:spPr>
          <a:xfrm>
            <a:off x="1108095" y="9247359"/>
            <a:ext cx="15170083" cy="16364"/>
          </a:xfrm>
          <a:prstGeom prst="rect">
            <a:avLst/>
          </a:prstGeom>
          <a:solidFill>
            <a:srgbClr val="FFFFFF"/>
          </a:solidFill>
        </p:spPr>
        <p:txBody>
          <a:bodyPr/>
          <a:lstStyle/>
          <a:p>
            <a:endParaRPr lang="en-CA"/>
          </a:p>
        </p:txBody>
      </p:sp>
      <p:sp>
        <p:nvSpPr>
          <p:cNvPr id="6" name="AutoShape 6"/>
          <p:cNvSpPr/>
          <p:nvPr/>
        </p:nvSpPr>
        <p:spPr>
          <a:xfrm rot="-5400000">
            <a:off x="-6505167" y="5325818"/>
            <a:ext cx="15170083" cy="16364"/>
          </a:xfrm>
          <a:prstGeom prst="rect">
            <a:avLst/>
          </a:prstGeom>
          <a:solidFill>
            <a:srgbClr val="FFFFFF"/>
          </a:solidFill>
        </p:spPr>
        <p:txBody>
          <a:bodyPr/>
          <a:lstStyle/>
          <a:p>
            <a:endParaRPr lang="en-CA"/>
          </a:p>
        </p:txBody>
      </p:sp>
      <p:sp>
        <p:nvSpPr>
          <p:cNvPr id="7" name="TextBox 7"/>
          <p:cNvSpPr txBox="1"/>
          <p:nvPr/>
        </p:nvSpPr>
        <p:spPr>
          <a:xfrm>
            <a:off x="421016"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02</a:t>
            </a:r>
          </a:p>
        </p:txBody>
      </p:sp>
      <p:pic>
        <p:nvPicPr>
          <p:cNvPr id="8" name="Recording">
            <a:hlinkClick r:id="" action="ppaction://media"/>
            <a:extLst>
              <a:ext uri="{FF2B5EF4-FFF2-40B4-BE49-F238E27FC236}">
                <a16:creationId xmlns:a16="http://schemas.microsoft.com/office/drawing/2014/main" id="{9E97B184-C868-286F-A038-6E32379348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668578" y="266670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8189173" y="1161759"/>
            <a:ext cx="9225599" cy="2409825"/>
          </a:xfrm>
          <a:prstGeom prst="rect">
            <a:avLst/>
          </a:prstGeom>
        </p:spPr>
        <p:txBody>
          <a:bodyPr lIns="0" tIns="0" rIns="0" bIns="0" rtlCol="0" anchor="t">
            <a:spAutoFit/>
          </a:bodyPr>
          <a:lstStyle/>
          <a:p>
            <a:pPr>
              <a:lnSpc>
                <a:spcPts val="9599"/>
              </a:lnSpc>
            </a:pPr>
            <a:r>
              <a:rPr lang="en-US" sz="7999">
                <a:solidFill>
                  <a:srgbClr val="FFFFFF"/>
                </a:solidFill>
                <a:latin typeface="Montserrat Extra-Bold"/>
              </a:rPr>
              <a:t>Types of Stretches</a:t>
            </a:r>
          </a:p>
        </p:txBody>
      </p:sp>
      <p:sp>
        <p:nvSpPr>
          <p:cNvPr id="3" name="TextBox 3"/>
          <p:cNvSpPr txBox="1"/>
          <p:nvPr/>
        </p:nvSpPr>
        <p:spPr>
          <a:xfrm>
            <a:off x="8189173" y="4040731"/>
            <a:ext cx="8903020" cy="3964740"/>
          </a:xfrm>
          <a:prstGeom prst="rect">
            <a:avLst/>
          </a:prstGeom>
        </p:spPr>
        <p:txBody>
          <a:bodyPr lIns="0" tIns="0" rIns="0" bIns="0" rtlCol="0" anchor="t">
            <a:spAutoFit/>
          </a:bodyPr>
          <a:lstStyle/>
          <a:p>
            <a:pPr marL="604519" lvl="1" indent="-302260">
              <a:lnSpc>
                <a:spcPts val="3919"/>
              </a:lnSpc>
              <a:buFont typeface="Arial"/>
              <a:buChar char="•"/>
            </a:pPr>
            <a:r>
              <a:rPr lang="en-US" sz="2799" b="1" dirty="0">
                <a:solidFill>
                  <a:srgbClr val="FFFFFF"/>
                </a:solidFill>
                <a:latin typeface="Montserrat Classic"/>
              </a:rPr>
              <a:t>Active stretching </a:t>
            </a:r>
          </a:p>
          <a:p>
            <a:pPr marL="1209039" lvl="2" indent="-403013">
              <a:lnSpc>
                <a:spcPts val="3919"/>
              </a:lnSpc>
              <a:buFont typeface="Arial"/>
              <a:buChar char="⚬"/>
            </a:pPr>
            <a:r>
              <a:rPr lang="en-US" sz="2799" dirty="0">
                <a:solidFill>
                  <a:srgbClr val="FFFFFF"/>
                </a:solidFill>
                <a:latin typeface="Montserrat Classic"/>
              </a:rPr>
              <a:t>Holding a position by muscular contraction</a:t>
            </a:r>
          </a:p>
          <a:p>
            <a:pPr marL="1209039" lvl="2" indent="-403013">
              <a:lnSpc>
                <a:spcPts val="3919"/>
              </a:lnSpc>
              <a:buFont typeface="Arial"/>
              <a:buChar char="⚬"/>
            </a:pPr>
            <a:r>
              <a:rPr lang="en-US" sz="2799" dirty="0">
                <a:solidFill>
                  <a:srgbClr val="FFFFFF"/>
                </a:solidFill>
                <a:latin typeface="Montserrat Classic"/>
              </a:rPr>
              <a:t>Increases flexibility and strengthens the active muscles</a:t>
            </a:r>
          </a:p>
          <a:p>
            <a:pPr marL="604519" lvl="1" indent="-302260">
              <a:lnSpc>
                <a:spcPts val="3919"/>
              </a:lnSpc>
              <a:buFont typeface="Arial"/>
              <a:buChar char="•"/>
            </a:pPr>
            <a:r>
              <a:rPr lang="en-US" sz="2799" b="1" dirty="0">
                <a:solidFill>
                  <a:srgbClr val="FFFFFF"/>
                </a:solidFill>
                <a:latin typeface="Montserrat Classic"/>
              </a:rPr>
              <a:t>Static stretching</a:t>
            </a:r>
          </a:p>
          <a:p>
            <a:pPr marL="1209039" lvl="2" indent="-403013">
              <a:lnSpc>
                <a:spcPts val="3919"/>
              </a:lnSpc>
              <a:buFont typeface="Arial"/>
              <a:buChar char="⚬"/>
            </a:pPr>
            <a:r>
              <a:rPr lang="en-US" sz="2799" dirty="0">
                <a:solidFill>
                  <a:srgbClr val="FFFFFF"/>
                </a:solidFill>
                <a:latin typeface="Montserrat Classic"/>
              </a:rPr>
              <a:t>Holding a position in a relaxed fashion without muscular contraction</a:t>
            </a:r>
          </a:p>
        </p:txBody>
      </p:sp>
      <p:pic>
        <p:nvPicPr>
          <p:cNvPr id="4" name="Picture 4"/>
          <p:cNvPicPr>
            <a:picLocks noChangeAspect="1"/>
          </p:cNvPicPr>
          <p:nvPr/>
        </p:nvPicPr>
        <p:blipFill>
          <a:blip r:embed="rId3"/>
          <a:srcRect l="3597" r="44091"/>
          <a:stretch>
            <a:fillRect/>
          </a:stretch>
        </p:blipFill>
        <p:spPr>
          <a:xfrm>
            <a:off x="1079874" y="1152234"/>
            <a:ext cx="6343995" cy="8095125"/>
          </a:xfrm>
          <a:prstGeom prst="rect">
            <a:avLst/>
          </a:prstGeom>
        </p:spPr>
      </p:pic>
      <p:sp>
        <p:nvSpPr>
          <p:cNvPr id="5" name="AutoShape 5"/>
          <p:cNvSpPr/>
          <p:nvPr/>
        </p:nvSpPr>
        <p:spPr>
          <a:xfrm>
            <a:off x="1108095" y="9247359"/>
            <a:ext cx="15170083" cy="16364"/>
          </a:xfrm>
          <a:prstGeom prst="rect">
            <a:avLst/>
          </a:prstGeom>
          <a:solidFill>
            <a:srgbClr val="FFFFFF"/>
          </a:solidFill>
        </p:spPr>
        <p:txBody>
          <a:bodyPr/>
          <a:lstStyle/>
          <a:p>
            <a:endParaRPr lang="en-CA"/>
          </a:p>
        </p:txBody>
      </p:sp>
      <p:sp>
        <p:nvSpPr>
          <p:cNvPr id="6" name="AutoShape 6"/>
          <p:cNvSpPr/>
          <p:nvPr/>
        </p:nvSpPr>
        <p:spPr>
          <a:xfrm rot="-5400000">
            <a:off x="-6505167" y="5325818"/>
            <a:ext cx="15170083" cy="16364"/>
          </a:xfrm>
          <a:prstGeom prst="rect">
            <a:avLst/>
          </a:prstGeom>
          <a:solidFill>
            <a:srgbClr val="FFFFFF"/>
          </a:solidFill>
        </p:spPr>
        <p:txBody>
          <a:bodyPr/>
          <a:lstStyle/>
          <a:p>
            <a:endParaRPr lang="en-CA"/>
          </a:p>
        </p:txBody>
      </p:sp>
      <p:sp>
        <p:nvSpPr>
          <p:cNvPr id="7" name="TextBox 7"/>
          <p:cNvSpPr txBox="1"/>
          <p:nvPr/>
        </p:nvSpPr>
        <p:spPr>
          <a:xfrm>
            <a:off x="421016"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6586" r="26586"/>
          <a:stretch>
            <a:fillRect/>
          </a:stretch>
        </p:blipFill>
        <p:spPr>
          <a:xfrm>
            <a:off x="1071692" y="0"/>
            <a:ext cx="7216467" cy="10287000"/>
          </a:xfrm>
          <a:prstGeom prst="rect">
            <a:avLst/>
          </a:prstGeom>
        </p:spPr>
      </p:pic>
      <p:grpSp>
        <p:nvGrpSpPr>
          <p:cNvPr id="3" name="Group 3"/>
          <p:cNvGrpSpPr/>
          <p:nvPr/>
        </p:nvGrpSpPr>
        <p:grpSpPr>
          <a:xfrm>
            <a:off x="9144000" y="3132830"/>
            <a:ext cx="7109781" cy="6492136"/>
            <a:chOff x="0" y="0"/>
            <a:chExt cx="9479708" cy="8656182"/>
          </a:xfrm>
        </p:grpSpPr>
        <p:grpSp>
          <p:nvGrpSpPr>
            <p:cNvPr id="4" name="Group 4"/>
            <p:cNvGrpSpPr/>
            <p:nvPr/>
          </p:nvGrpSpPr>
          <p:grpSpPr>
            <a:xfrm>
              <a:off x="0" y="0"/>
              <a:ext cx="9479708" cy="8656182"/>
              <a:chOff x="0" y="0"/>
              <a:chExt cx="44555972" cy="40685281"/>
            </a:xfrm>
          </p:grpSpPr>
          <p:sp>
            <p:nvSpPr>
              <p:cNvPr id="5" name="Freeform 5"/>
              <p:cNvSpPr/>
              <p:nvPr/>
            </p:nvSpPr>
            <p:spPr>
              <a:xfrm>
                <a:off x="0" y="0"/>
                <a:ext cx="44555972" cy="40685281"/>
              </a:xfrm>
              <a:custGeom>
                <a:avLst/>
                <a:gdLst/>
                <a:ahLst/>
                <a:cxnLst/>
                <a:rect l="l" t="t" r="r" b="b"/>
                <a:pathLst>
                  <a:path w="44555972" h="40685281">
                    <a:moveTo>
                      <a:pt x="0" y="0"/>
                    </a:moveTo>
                    <a:lnTo>
                      <a:pt x="0" y="40685281"/>
                    </a:lnTo>
                    <a:lnTo>
                      <a:pt x="44555972" y="40685281"/>
                    </a:lnTo>
                    <a:lnTo>
                      <a:pt x="44555972" y="0"/>
                    </a:lnTo>
                    <a:lnTo>
                      <a:pt x="0" y="0"/>
                    </a:lnTo>
                    <a:close/>
                    <a:moveTo>
                      <a:pt x="44495011" y="40624320"/>
                    </a:moveTo>
                    <a:lnTo>
                      <a:pt x="59690" y="40624320"/>
                    </a:lnTo>
                    <a:lnTo>
                      <a:pt x="59690" y="59690"/>
                    </a:lnTo>
                    <a:lnTo>
                      <a:pt x="44495011" y="59690"/>
                    </a:lnTo>
                    <a:lnTo>
                      <a:pt x="44495011" y="40624320"/>
                    </a:lnTo>
                    <a:close/>
                  </a:path>
                </a:pathLst>
              </a:custGeom>
              <a:solidFill>
                <a:srgbClr val="FFFFFF"/>
              </a:solidFill>
            </p:spPr>
            <p:txBody>
              <a:bodyPr/>
              <a:lstStyle/>
              <a:p>
                <a:endParaRPr lang="en-CA"/>
              </a:p>
            </p:txBody>
          </p:sp>
        </p:grpSp>
        <p:sp>
          <p:nvSpPr>
            <p:cNvPr id="6" name="TextBox 6"/>
            <p:cNvSpPr txBox="1"/>
            <p:nvPr/>
          </p:nvSpPr>
          <p:spPr>
            <a:xfrm>
              <a:off x="841093" y="605932"/>
              <a:ext cx="7797523" cy="7478886"/>
            </a:xfrm>
            <a:prstGeom prst="rect">
              <a:avLst/>
            </a:prstGeom>
          </p:spPr>
          <p:txBody>
            <a:bodyPr lIns="0" tIns="0" rIns="0" bIns="0" rtlCol="0" anchor="t">
              <a:spAutoFit/>
            </a:bodyPr>
            <a:lstStyle/>
            <a:p>
              <a:pPr marL="755646" lvl="1" indent="-377823">
                <a:lnSpc>
                  <a:spcPts val="4899"/>
                </a:lnSpc>
                <a:buFont typeface="Arial"/>
                <a:buChar char="•"/>
              </a:pPr>
              <a:r>
                <a:rPr lang="en-US" sz="3499" b="1" dirty="0">
                  <a:solidFill>
                    <a:srgbClr val="FFFFFF"/>
                  </a:solidFill>
                  <a:latin typeface="Montserrat Classic"/>
                </a:rPr>
                <a:t>Stress and Nutrition</a:t>
              </a:r>
            </a:p>
            <a:p>
              <a:pPr marL="755646" lvl="1" indent="-377823">
                <a:lnSpc>
                  <a:spcPts val="4899"/>
                </a:lnSpc>
                <a:buFont typeface="Arial"/>
                <a:buChar char="•"/>
              </a:pPr>
              <a:r>
                <a:rPr lang="en-US" sz="3499" b="1" dirty="0">
                  <a:solidFill>
                    <a:srgbClr val="FFFFFF"/>
                  </a:solidFill>
                  <a:latin typeface="Montserrat Classic"/>
                </a:rPr>
                <a:t>Healthy Eating Habits</a:t>
              </a:r>
            </a:p>
            <a:p>
              <a:pPr marL="755646" lvl="1" indent="-377823">
                <a:lnSpc>
                  <a:spcPts val="4899"/>
                </a:lnSpc>
                <a:buFont typeface="Arial"/>
                <a:buChar char="•"/>
              </a:pPr>
              <a:r>
                <a:rPr lang="en-US" sz="3499" b="1" dirty="0">
                  <a:solidFill>
                    <a:srgbClr val="FFFFFF"/>
                  </a:solidFill>
                  <a:latin typeface="Montserrat Classic"/>
                </a:rPr>
                <a:t>Eating Disorders</a:t>
              </a:r>
            </a:p>
            <a:p>
              <a:pPr marL="755646" lvl="1" indent="-377823">
                <a:lnSpc>
                  <a:spcPts val="4899"/>
                </a:lnSpc>
                <a:buFont typeface="Arial"/>
                <a:buChar char="•"/>
              </a:pPr>
              <a:r>
                <a:rPr lang="en-US" sz="3499" b="1" dirty="0">
                  <a:solidFill>
                    <a:srgbClr val="FFFFFF"/>
                  </a:solidFill>
                  <a:latin typeface="Montserrat Classic"/>
                </a:rPr>
                <a:t>Exercise and Physical Fitness</a:t>
              </a:r>
            </a:p>
            <a:p>
              <a:pPr marL="755646" lvl="1" indent="-377823">
                <a:lnSpc>
                  <a:spcPts val="4899"/>
                </a:lnSpc>
                <a:buFont typeface="Arial"/>
                <a:buChar char="•"/>
              </a:pPr>
              <a:r>
                <a:rPr lang="en-US" sz="3499" b="1" dirty="0">
                  <a:solidFill>
                    <a:srgbClr val="FFFFFF"/>
                  </a:solidFill>
                  <a:latin typeface="Montserrat Classic"/>
                </a:rPr>
                <a:t>Benefits of Exercise</a:t>
              </a:r>
            </a:p>
            <a:p>
              <a:pPr marL="755646" lvl="1" indent="-377823">
                <a:lnSpc>
                  <a:spcPts val="4899"/>
                </a:lnSpc>
                <a:buFont typeface="Arial"/>
                <a:buChar char="•"/>
              </a:pPr>
              <a:r>
                <a:rPr lang="en-US" sz="3499" b="1" dirty="0">
                  <a:solidFill>
                    <a:srgbClr val="FFFFFF"/>
                  </a:solidFill>
                  <a:latin typeface="Montserrat Classic"/>
                </a:rPr>
                <a:t>Stretching and Stress Relief</a:t>
              </a:r>
            </a:p>
            <a:p>
              <a:pPr>
                <a:lnSpc>
                  <a:spcPts val="4899"/>
                </a:lnSpc>
                <a:spcBef>
                  <a:spcPct val="0"/>
                </a:spcBef>
              </a:pPr>
              <a:endParaRPr lang="en-US" sz="3499" b="1" dirty="0">
                <a:solidFill>
                  <a:srgbClr val="FFFFFF"/>
                </a:solidFill>
                <a:latin typeface="Montserrat Classic"/>
              </a:endParaRPr>
            </a:p>
          </p:txBody>
        </p:sp>
      </p:grpSp>
      <p:sp>
        <p:nvSpPr>
          <p:cNvPr id="7" name="AutoShape 7"/>
          <p:cNvSpPr/>
          <p:nvPr/>
        </p:nvSpPr>
        <p:spPr>
          <a:xfrm rot="-5400000">
            <a:off x="-6505167" y="5325818"/>
            <a:ext cx="15170083" cy="16364"/>
          </a:xfrm>
          <a:prstGeom prst="rect">
            <a:avLst/>
          </a:prstGeom>
          <a:solidFill>
            <a:srgbClr val="FFFFFF"/>
          </a:solidFill>
        </p:spPr>
        <p:txBody>
          <a:bodyPr/>
          <a:lstStyle/>
          <a:p>
            <a:endParaRPr lang="en-CA"/>
          </a:p>
        </p:txBody>
      </p:sp>
      <p:sp>
        <p:nvSpPr>
          <p:cNvPr id="8" name="AutoShape 8"/>
          <p:cNvSpPr/>
          <p:nvPr/>
        </p:nvSpPr>
        <p:spPr>
          <a:xfrm rot="-5400000">
            <a:off x="-177536" y="5325818"/>
            <a:ext cx="15170083" cy="16364"/>
          </a:xfrm>
          <a:prstGeom prst="rect">
            <a:avLst/>
          </a:prstGeom>
          <a:solidFill>
            <a:srgbClr val="FFFFFF"/>
          </a:solidFill>
        </p:spPr>
        <p:txBody>
          <a:bodyPr/>
          <a:lstStyle/>
          <a:p>
            <a:endParaRPr lang="en-CA"/>
          </a:p>
        </p:txBody>
      </p:sp>
      <p:sp>
        <p:nvSpPr>
          <p:cNvPr id="9" name="AutoShape 9"/>
          <p:cNvSpPr/>
          <p:nvPr/>
        </p:nvSpPr>
        <p:spPr>
          <a:xfrm rot="-5400000">
            <a:off x="717814" y="5325818"/>
            <a:ext cx="15170083" cy="16364"/>
          </a:xfrm>
          <a:prstGeom prst="rect">
            <a:avLst/>
          </a:prstGeom>
          <a:solidFill>
            <a:srgbClr val="FFFFFF"/>
          </a:solidFill>
        </p:spPr>
        <p:txBody>
          <a:bodyPr/>
          <a:lstStyle/>
          <a:p>
            <a:endParaRPr lang="en-CA"/>
          </a:p>
        </p:txBody>
      </p:sp>
      <p:sp>
        <p:nvSpPr>
          <p:cNvPr id="10" name="TextBox 10"/>
          <p:cNvSpPr txBox="1"/>
          <p:nvPr/>
        </p:nvSpPr>
        <p:spPr>
          <a:xfrm>
            <a:off x="9794439" y="1463827"/>
            <a:ext cx="6461981" cy="1198403"/>
          </a:xfrm>
          <a:prstGeom prst="rect">
            <a:avLst/>
          </a:prstGeom>
        </p:spPr>
        <p:txBody>
          <a:bodyPr lIns="0" tIns="0" rIns="0" bIns="0" rtlCol="0" anchor="t">
            <a:spAutoFit/>
          </a:bodyPr>
          <a:lstStyle/>
          <a:p>
            <a:pPr>
              <a:lnSpc>
                <a:spcPts val="9600"/>
              </a:lnSpc>
            </a:pPr>
            <a:r>
              <a:rPr lang="en-US" sz="8000">
                <a:solidFill>
                  <a:srgbClr val="FFFFFF"/>
                </a:solidFill>
                <a:latin typeface="Montserrat Extra-Bold"/>
              </a:rPr>
              <a:t>Overview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8189173" y="1161759"/>
            <a:ext cx="9225599" cy="2409825"/>
          </a:xfrm>
          <a:prstGeom prst="rect">
            <a:avLst/>
          </a:prstGeom>
        </p:spPr>
        <p:txBody>
          <a:bodyPr lIns="0" tIns="0" rIns="0" bIns="0" rtlCol="0" anchor="t">
            <a:spAutoFit/>
          </a:bodyPr>
          <a:lstStyle/>
          <a:p>
            <a:pPr>
              <a:lnSpc>
                <a:spcPts val="9599"/>
              </a:lnSpc>
            </a:pPr>
            <a:r>
              <a:rPr lang="en-US" sz="7999">
                <a:solidFill>
                  <a:srgbClr val="FFFFFF"/>
                </a:solidFill>
                <a:latin typeface="Montserrat Extra-Bold"/>
              </a:rPr>
              <a:t>Dynamic Stretching</a:t>
            </a:r>
          </a:p>
        </p:txBody>
      </p:sp>
      <p:sp>
        <p:nvSpPr>
          <p:cNvPr id="3" name="TextBox 3"/>
          <p:cNvSpPr txBox="1"/>
          <p:nvPr/>
        </p:nvSpPr>
        <p:spPr>
          <a:xfrm>
            <a:off x="8189173" y="4089895"/>
            <a:ext cx="8903020" cy="39484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FFFFFF"/>
                </a:solidFill>
                <a:latin typeface="Montserrat Classic"/>
              </a:rPr>
              <a:t>Active movements where joints and muscles go through a full range of motion</a:t>
            </a:r>
          </a:p>
          <a:p>
            <a:pPr marL="604519" lvl="1" indent="-302260">
              <a:lnSpc>
                <a:spcPts val="3919"/>
              </a:lnSpc>
              <a:buFont typeface="Arial"/>
              <a:buChar char="•"/>
            </a:pPr>
            <a:r>
              <a:rPr lang="en-US" sz="2799">
                <a:solidFill>
                  <a:srgbClr val="FFFFFF"/>
                </a:solidFill>
                <a:latin typeface="Montserrat Classic"/>
              </a:rPr>
              <a:t>Can be functional and mimic the movement of the activity or sport you’re about to perform</a:t>
            </a:r>
          </a:p>
          <a:p>
            <a:pPr marL="604519" lvl="1" indent="-302260">
              <a:lnSpc>
                <a:spcPts val="3919"/>
              </a:lnSpc>
              <a:buFont typeface="Arial"/>
              <a:buChar char="•"/>
            </a:pPr>
            <a:r>
              <a:rPr lang="en-US" sz="2799">
                <a:solidFill>
                  <a:srgbClr val="FFFFFF"/>
                </a:solidFill>
                <a:latin typeface="Montserrat Classic"/>
              </a:rPr>
              <a:t>Meant to get the body moving</a:t>
            </a:r>
          </a:p>
          <a:p>
            <a:pPr marL="604519" lvl="1" indent="-302260">
              <a:lnSpc>
                <a:spcPts val="3919"/>
              </a:lnSpc>
              <a:buFont typeface="Arial"/>
              <a:buChar char="•"/>
            </a:pPr>
            <a:r>
              <a:rPr lang="en-US" sz="2799">
                <a:solidFill>
                  <a:srgbClr val="FFFFFF"/>
                </a:solidFill>
                <a:latin typeface="Montserrat Classic"/>
              </a:rPr>
              <a:t>Stretches aren’t held for any length of time</a:t>
            </a:r>
          </a:p>
          <a:p>
            <a:pPr marL="604519" lvl="1" indent="-302260">
              <a:lnSpc>
                <a:spcPts val="3919"/>
              </a:lnSpc>
              <a:buFont typeface="Arial"/>
              <a:buChar char="•"/>
            </a:pPr>
            <a:r>
              <a:rPr lang="en-US" sz="2799">
                <a:solidFill>
                  <a:srgbClr val="FFFFFF"/>
                </a:solidFill>
                <a:latin typeface="Montserrat Classic"/>
              </a:rPr>
              <a:t>Helps warm up your body or get your muscles moving and ready to work</a:t>
            </a:r>
          </a:p>
        </p:txBody>
      </p:sp>
      <p:pic>
        <p:nvPicPr>
          <p:cNvPr id="4" name="Picture 4"/>
          <p:cNvPicPr>
            <a:picLocks noChangeAspect="1"/>
          </p:cNvPicPr>
          <p:nvPr/>
        </p:nvPicPr>
        <p:blipFill>
          <a:blip r:embed="rId5"/>
          <a:srcRect l="23844" r="23844"/>
          <a:stretch>
            <a:fillRect/>
          </a:stretch>
        </p:blipFill>
        <p:spPr>
          <a:xfrm>
            <a:off x="1079874" y="1152234"/>
            <a:ext cx="6343995" cy="8095125"/>
          </a:xfrm>
          <a:prstGeom prst="rect">
            <a:avLst/>
          </a:prstGeom>
        </p:spPr>
      </p:pic>
      <p:sp>
        <p:nvSpPr>
          <p:cNvPr id="5" name="AutoShape 5"/>
          <p:cNvSpPr/>
          <p:nvPr/>
        </p:nvSpPr>
        <p:spPr>
          <a:xfrm>
            <a:off x="1108095" y="9247359"/>
            <a:ext cx="15170083" cy="16364"/>
          </a:xfrm>
          <a:prstGeom prst="rect">
            <a:avLst/>
          </a:prstGeom>
          <a:solidFill>
            <a:srgbClr val="FFFFFF"/>
          </a:solidFill>
        </p:spPr>
        <p:txBody>
          <a:bodyPr/>
          <a:lstStyle/>
          <a:p>
            <a:endParaRPr lang="en-CA"/>
          </a:p>
        </p:txBody>
      </p:sp>
      <p:sp>
        <p:nvSpPr>
          <p:cNvPr id="6" name="AutoShape 6"/>
          <p:cNvSpPr/>
          <p:nvPr/>
        </p:nvSpPr>
        <p:spPr>
          <a:xfrm rot="-5400000">
            <a:off x="-6505167" y="5325818"/>
            <a:ext cx="15170083" cy="16364"/>
          </a:xfrm>
          <a:prstGeom prst="rect">
            <a:avLst/>
          </a:prstGeom>
          <a:solidFill>
            <a:srgbClr val="FFFFFF"/>
          </a:solidFill>
        </p:spPr>
        <p:txBody>
          <a:bodyPr/>
          <a:lstStyle/>
          <a:p>
            <a:endParaRPr lang="en-CA"/>
          </a:p>
        </p:txBody>
      </p:sp>
      <p:sp>
        <p:nvSpPr>
          <p:cNvPr id="7" name="TextBox 7"/>
          <p:cNvSpPr txBox="1"/>
          <p:nvPr/>
        </p:nvSpPr>
        <p:spPr>
          <a:xfrm>
            <a:off x="421016"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02</a:t>
            </a:r>
          </a:p>
        </p:txBody>
      </p:sp>
      <p:pic>
        <p:nvPicPr>
          <p:cNvPr id="8" name="Recording">
            <a:hlinkClick r:id="" action="ppaction://media"/>
            <a:extLst>
              <a:ext uri="{FF2B5EF4-FFF2-40B4-BE49-F238E27FC236}">
                <a16:creationId xmlns:a16="http://schemas.microsoft.com/office/drawing/2014/main" id="{B964824B-C0DC-74F5-291C-62B9C2691B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997363" y="85312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3619821" y="495300"/>
            <a:ext cx="11048357" cy="1200150"/>
          </a:xfrm>
          <a:prstGeom prst="rect">
            <a:avLst/>
          </a:prstGeom>
        </p:spPr>
        <p:txBody>
          <a:bodyPr wrap="square" lIns="0" tIns="0" rIns="0" bIns="0" rtlCol="0" anchor="t">
            <a:spAutoFit/>
          </a:bodyPr>
          <a:lstStyle/>
          <a:p>
            <a:pPr>
              <a:lnSpc>
                <a:spcPts val="9599"/>
              </a:lnSpc>
            </a:pPr>
            <a:r>
              <a:rPr lang="en-US" sz="7999" dirty="0">
                <a:solidFill>
                  <a:srgbClr val="FFFFFF"/>
                </a:solidFill>
                <a:latin typeface="Montserrat Extra-Bold"/>
              </a:rPr>
              <a:t>Dynamic Stretching</a:t>
            </a:r>
          </a:p>
        </p:txBody>
      </p:sp>
      <p:pic>
        <p:nvPicPr>
          <p:cNvPr id="3" name="Online Media 2" descr="10MIN MOBILITY FLOW | Full Body Dynamic Stretch">
            <a:hlinkClick r:id="" action="ppaction://media"/>
            <a:extLst>
              <a:ext uri="{FF2B5EF4-FFF2-40B4-BE49-F238E27FC236}">
                <a16:creationId xmlns:a16="http://schemas.microsoft.com/office/drawing/2014/main" id="{B2118D75-95EB-F218-499E-BD92D94F4E96}"/>
              </a:ext>
            </a:extLst>
          </p:cNvPr>
          <p:cNvPicPr>
            <a:picLocks noRot="1" noChangeAspect="1"/>
          </p:cNvPicPr>
          <p:nvPr>
            <a:videoFile r:link="rId1"/>
          </p:nvPr>
        </p:nvPicPr>
        <p:blipFill>
          <a:blip r:embed="rId4"/>
          <a:stretch>
            <a:fillRect/>
          </a:stretch>
        </p:blipFill>
        <p:spPr>
          <a:xfrm>
            <a:off x="2465542" y="1937497"/>
            <a:ext cx="13356916" cy="75466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4817172" y="647700"/>
            <a:ext cx="8653653" cy="2409825"/>
          </a:xfrm>
          <a:prstGeom prst="rect">
            <a:avLst/>
          </a:prstGeom>
        </p:spPr>
        <p:txBody>
          <a:bodyPr lIns="0" tIns="0" rIns="0" bIns="0" rtlCol="0" anchor="t">
            <a:spAutoFit/>
          </a:bodyPr>
          <a:lstStyle/>
          <a:p>
            <a:pPr>
              <a:lnSpc>
                <a:spcPts val="9599"/>
              </a:lnSpc>
            </a:pPr>
            <a:r>
              <a:rPr lang="en-US" sz="7999" dirty="0">
                <a:solidFill>
                  <a:srgbClr val="FFFFFF"/>
                </a:solidFill>
                <a:latin typeface="Montserrat Extra-Bold"/>
              </a:rPr>
              <a:t>Cardio Exercise</a:t>
            </a:r>
          </a:p>
          <a:p>
            <a:pPr>
              <a:lnSpc>
                <a:spcPts val="9599"/>
              </a:lnSpc>
            </a:pPr>
            <a:endParaRPr lang="en-US" sz="7999" dirty="0">
              <a:solidFill>
                <a:srgbClr val="FFFFFF"/>
              </a:solidFill>
              <a:latin typeface="Montserrat Extra-Bold"/>
            </a:endParaRPr>
          </a:p>
        </p:txBody>
      </p:sp>
      <p:pic>
        <p:nvPicPr>
          <p:cNvPr id="3" name="Online Media 2" descr="15 MIN BEGINNER CARDIO Workout (At Home No Equipment)">
            <a:hlinkClick r:id="" action="ppaction://media"/>
            <a:extLst>
              <a:ext uri="{FF2B5EF4-FFF2-40B4-BE49-F238E27FC236}">
                <a16:creationId xmlns:a16="http://schemas.microsoft.com/office/drawing/2014/main" id="{CC6680D4-B7E0-C06A-3690-72B2D0BC76EF}"/>
              </a:ext>
            </a:extLst>
          </p:cNvPr>
          <p:cNvPicPr>
            <a:picLocks noRot="1" noChangeAspect="1"/>
          </p:cNvPicPr>
          <p:nvPr>
            <a:videoFile r:link="rId1"/>
          </p:nvPr>
        </p:nvPicPr>
        <p:blipFill>
          <a:blip r:embed="rId4"/>
          <a:stretch>
            <a:fillRect/>
          </a:stretch>
        </p:blipFill>
        <p:spPr>
          <a:xfrm>
            <a:off x="2641205" y="1943100"/>
            <a:ext cx="13005589" cy="73481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4088630" y="438150"/>
            <a:ext cx="10110740" cy="1200150"/>
          </a:xfrm>
          <a:prstGeom prst="rect">
            <a:avLst/>
          </a:prstGeom>
        </p:spPr>
        <p:txBody>
          <a:bodyPr lIns="0" tIns="0" rIns="0" bIns="0" rtlCol="0" anchor="t">
            <a:spAutoFit/>
          </a:bodyPr>
          <a:lstStyle/>
          <a:p>
            <a:pPr>
              <a:lnSpc>
                <a:spcPts val="9599"/>
              </a:lnSpc>
            </a:pPr>
            <a:r>
              <a:rPr lang="en-US" sz="7999" dirty="0">
                <a:solidFill>
                  <a:srgbClr val="FFFFFF"/>
                </a:solidFill>
                <a:latin typeface="Montserrat Extra-Bold"/>
              </a:rPr>
              <a:t>Strength Workout</a:t>
            </a:r>
          </a:p>
        </p:txBody>
      </p:sp>
      <p:pic>
        <p:nvPicPr>
          <p:cNvPr id="3" name="Online Media 2" descr="20 Minute Full Body Strength Workout (No Equipment/No Repeat)">
            <a:hlinkClick r:id="" action="ppaction://media"/>
            <a:extLst>
              <a:ext uri="{FF2B5EF4-FFF2-40B4-BE49-F238E27FC236}">
                <a16:creationId xmlns:a16="http://schemas.microsoft.com/office/drawing/2014/main" id="{52969582-7329-57E2-DF38-6A6E9B9EE810}"/>
              </a:ext>
            </a:extLst>
          </p:cNvPr>
          <p:cNvPicPr>
            <a:picLocks noRot="1" noChangeAspect="1"/>
          </p:cNvPicPr>
          <p:nvPr>
            <a:videoFile r:link="rId1"/>
          </p:nvPr>
        </p:nvPicPr>
        <p:blipFill>
          <a:blip r:embed="rId4"/>
          <a:stretch>
            <a:fillRect/>
          </a:stretch>
        </p:blipFill>
        <p:spPr>
          <a:xfrm>
            <a:off x="2438400" y="1866900"/>
            <a:ext cx="13411200" cy="75773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6409176" y="495300"/>
            <a:ext cx="5469648" cy="1200150"/>
          </a:xfrm>
          <a:prstGeom prst="rect">
            <a:avLst/>
          </a:prstGeom>
        </p:spPr>
        <p:txBody>
          <a:bodyPr lIns="0" tIns="0" rIns="0" bIns="0" rtlCol="0" anchor="t">
            <a:spAutoFit/>
          </a:bodyPr>
          <a:lstStyle/>
          <a:p>
            <a:pPr>
              <a:lnSpc>
                <a:spcPts val="9599"/>
              </a:lnSpc>
            </a:pPr>
            <a:r>
              <a:rPr lang="en-US" sz="7999" dirty="0">
                <a:solidFill>
                  <a:srgbClr val="FFFFFF"/>
                </a:solidFill>
                <a:latin typeface="Montserrat Extra-Bold"/>
              </a:rPr>
              <a:t>Flexibility</a:t>
            </a:r>
          </a:p>
        </p:txBody>
      </p:sp>
      <p:pic>
        <p:nvPicPr>
          <p:cNvPr id="3" name="Online Media 2" descr="Yoga For Flexibility | 16 Minute Practice  |  Yoga With Adriene">
            <a:hlinkClick r:id="" action="ppaction://media"/>
            <a:extLst>
              <a:ext uri="{FF2B5EF4-FFF2-40B4-BE49-F238E27FC236}">
                <a16:creationId xmlns:a16="http://schemas.microsoft.com/office/drawing/2014/main" id="{ACFA0870-B9D1-B282-EC8F-EFF6476C6720}"/>
              </a:ext>
            </a:extLst>
          </p:cNvPr>
          <p:cNvPicPr>
            <a:picLocks noRot="1" noChangeAspect="1"/>
          </p:cNvPicPr>
          <p:nvPr>
            <a:videoFile r:link="rId1"/>
          </p:nvPr>
        </p:nvPicPr>
        <p:blipFill>
          <a:blip r:embed="rId4"/>
          <a:stretch>
            <a:fillRect/>
          </a:stretch>
        </p:blipFill>
        <p:spPr>
          <a:xfrm>
            <a:off x="2400300" y="1695450"/>
            <a:ext cx="13487400" cy="76203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4614799" y="426944"/>
            <a:ext cx="9058399" cy="1200150"/>
          </a:xfrm>
          <a:prstGeom prst="rect">
            <a:avLst/>
          </a:prstGeom>
        </p:spPr>
        <p:txBody>
          <a:bodyPr lIns="0" tIns="0" rIns="0" bIns="0" rtlCol="0" anchor="t">
            <a:spAutoFit/>
          </a:bodyPr>
          <a:lstStyle/>
          <a:p>
            <a:pPr>
              <a:lnSpc>
                <a:spcPts val="9599"/>
              </a:lnSpc>
            </a:pPr>
            <a:r>
              <a:rPr lang="en-US" sz="7999" dirty="0">
                <a:solidFill>
                  <a:srgbClr val="FFFFFF"/>
                </a:solidFill>
                <a:latin typeface="Montserrat Extra-Bold"/>
              </a:rPr>
              <a:t>Seated Workout</a:t>
            </a:r>
          </a:p>
        </p:txBody>
      </p:sp>
      <p:pic>
        <p:nvPicPr>
          <p:cNvPr id="3" name="Online Media 2" descr="12 MIN SEATED FAT BURN WORKOUT">
            <a:hlinkClick r:id="" action="ppaction://media"/>
            <a:extLst>
              <a:ext uri="{FF2B5EF4-FFF2-40B4-BE49-F238E27FC236}">
                <a16:creationId xmlns:a16="http://schemas.microsoft.com/office/drawing/2014/main" id="{38B77298-1739-F517-4818-44559291B017}"/>
              </a:ext>
            </a:extLst>
          </p:cNvPr>
          <p:cNvPicPr>
            <a:picLocks noRot="1" noChangeAspect="1"/>
          </p:cNvPicPr>
          <p:nvPr>
            <a:videoFile r:link="rId1"/>
          </p:nvPr>
        </p:nvPicPr>
        <p:blipFill>
          <a:blip r:embed="rId4"/>
          <a:stretch>
            <a:fillRect/>
          </a:stretch>
        </p:blipFill>
        <p:spPr>
          <a:xfrm>
            <a:off x="2595182" y="1859818"/>
            <a:ext cx="13097634" cy="7400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9626584" y="1120312"/>
            <a:ext cx="7464288" cy="2143125"/>
          </a:xfrm>
          <a:prstGeom prst="rect">
            <a:avLst/>
          </a:prstGeom>
        </p:spPr>
        <p:txBody>
          <a:bodyPr lIns="0" tIns="0" rIns="0" bIns="0" rtlCol="0" anchor="t">
            <a:spAutoFit/>
          </a:bodyPr>
          <a:lstStyle/>
          <a:p>
            <a:pPr>
              <a:lnSpc>
                <a:spcPts val="8400"/>
              </a:lnSpc>
            </a:pPr>
            <a:r>
              <a:rPr lang="en-US" sz="7000" dirty="0">
                <a:solidFill>
                  <a:srgbClr val="FFFFFF"/>
                </a:solidFill>
                <a:latin typeface="Montserrat Extra-Bold"/>
              </a:rPr>
              <a:t>Stress and Nutrition</a:t>
            </a:r>
          </a:p>
        </p:txBody>
      </p:sp>
      <p:sp>
        <p:nvSpPr>
          <p:cNvPr id="3" name="TextBox 3"/>
          <p:cNvSpPr txBox="1"/>
          <p:nvPr/>
        </p:nvSpPr>
        <p:spPr>
          <a:xfrm>
            <a:off x="9445644" y="3648268"/>
            <a:ext cx="7801144" cy="5010785"/>
          </a:xfrm>
          <a:prstGeom prst="rect">
            <a:avLst/>
          </a:prstGeom>
        </p:spPr>
        <p:txBody>
          <a:bodyPr lIns="0" tIns="0" rIns="0" bIns="0" rtlCol="0" anchor="t">
            <a:spAutoFit/>
          </a:bodyPr>
          <a:lstStyle/>
          <a:p>
            <a:pPr marL="561341" lvl="1" indent="-280670">
              <a:lnSpc>
                <a:spcPts val="3640"/>
              </a:lnSpc>
              <a:buFont typeface="Arial"/>
              <a:buChar char="•"/>
            </a:pPr>
            <a:r>
              <a:rPr lang="en-US" sz="2600" dirty="0">
                <a:solidFill>
                  <a:srgbClr val="FFFFFF"/>
                </a:solidFill>
                <a:latin typeface="Montserrat Classic"/>
              </a:rPr>
              <a:t>Stress influences health both directly and indirectly</a:t>
            </a:r>
          </a:p>
          <a:p>
            <a:pPr marL="1122681" lvl="2" indent="-374227">
              <a:lnSpc>
                <a:spcPts val="3640"/>
              </a:lnSpc>
              <a:buFont typeface="Arial"/>
              <a:buChar char="⚬"/>
            </a:pPr>
            <a:r>
              <a:rPr lang="en-US" sz="2600" dirty="0">
                <a:solidFill>
                  <a:srgbClr val="FFFFFF"/>
                </a:solidFill>
                <a:latin typeface="Montserrat Classic"/>
              </a:rPr>
              <a:t>Exercise, and sleep</a:t>
            </a:r>
          </a:p>
          <a:p>
            <a:pPr marL="1122681" lvl="2" indent="-374227">
              <a:lnSpc>
                <a:spcPts val="3640"/>
              </a:lnSpc>
              <a:buFont typeface="Arial"/>
              <a:buChar char="⚬"/>
            </a:pPr>
            <a:r>
              <a:rPr lang="en-US" sz="2600" dirty="0">
                <a:solidFill>
                  <a:srgbClr val="FFFFFF"/>
                </a:solidFill>
                <a:latin typeface="Montserrat Classic"/>
              </a:rPr>
              <a:t>Engaging in negative coping </a:t>
            </a:r>
            <a:r>
              <a:rPr lang="en-US" sz="2600" dirty="0" err="1">
                <a:solidFill>
                  <a:srgbClr val="FFFFFF"/>
                </a:solidFill>
                <a:latin typeface="Montserrat Classic"/>
              </a:rPr>
              <a:t>behaviours</a:t>
            </a:r>
            <a:r>
              <a:rPr lang="en-US" sz="2600" dirty="0">
                <a:solidFill>
                  <a:srgbClr val="FFFFFF"/>
                </a:solidFill>
                <a:latin typeface="Montserrat Classic"/>
              </a:rPr>
              <a:t> such as drinking, smoking, and drug use</a:t>
            </a:r>
          </a:p>
          <a:p>
            <a:pPr marL="1122681" lvl="2" indent="-374227">
              <a:lnSpc>
                <a:spcPts val="3640"/>
              </a:lnSpc>
              <a:buFont typeface="Arial"/>
              <a:buChar char="⚬"/>
            </a:pPr>
            <a:r>
              <a:rPr lang="en-US" sz="2600" dirty="0">
                <a:solidFill>
                  <a:srgbClr val="FFFFFF"/>
                </a:solidFill>
                <a:latin typeface="Montserrat Classic"/>
              </a:rPr>
              <a:t>Stress can lead to eating disorders (anorexia nervosa, bulimia)</a:t>
            </a:r>
          </a:p>
          <a:p>
            <a:pPr marL="1122681" lvl="2" indent="-374227">
              <a:lnSpc>
                <a:spcPts val="3640"/>
              </a:lnSpc>
              <a:buFont typeface="Arial"/>
              <a:buChar char="⚬"/>
            </a:pPr>
            <a:r>
              <a:rPr lang="en-US" sz="2600" dirty="0">
                <a:solidFill>
                  <a:srgbClr val="FFFFFF"/>
                </a:solidFill>
                <a:latin typeface="Montserrat Classic"/>
              </a:rPr>
              <a:t>Eating too much or too little can cause stress</a:t>
            </a:r>
          </a:p>
          <a:p>
            <a:pPr marL="561341" lvl="1" indent="-280670">
              <a:lnSpc>
                <a:spcPts val="3640"/>
              </a:lnSpc>
              <a:buFont typeface="Arial"/>
              <a:buChar char="•"/>
            </a:pPr>
            <a:r>
              <a:rPr lang="en-US" sz="2600" dirty="0">
                <a:solidFill>
                  <a:srgbClr val="FFFFFF"/>
                </a:solidFill>
                <a:latin typeface="Montserrat Classic"/>
              </a:rPr>
              <a:t>Taking care of your body is an important stress prevention strategy</a:t>
            </a:r>
          </a:p>
        </p:txBody>
      </p:sp>
      <p:pic>
        <p:nvPicPr>
          <p:cNvPr id="4" name="Picture 4"/>
          <p:cNvPicPr>
            <a:picLocks noChangeAspect="1"/>
          </p:cNvPicPr>
          <p:nvPr/>
        </p:nvPicPr>
        <p:blipFill>
          <a:blip r:embed="rId5"/>
          <a:srcRect l="23893" r="23893"/>
          <a:stretch>
            <a:fillRect/>
          </a:stretch>
        </p:blipFill>
        <p:spPr>
          <a:xfrm>
            <a:off x="2266605" y="1163175"/>
            <a:ext cx="6343995" cy="8095125"/>
          </a:xfrm>
          <a:prstGeom prst="rect">
            <a:avLst/>
          </a:prstGeom>
        </p:spPr>
      </p:pic>
      <p:sp>
        <p:nvSpPr>
          <p:cNvPr id="5" name="AutoShape 5"/>
          <p:cNvSpPr/>
          <p:nvPr/>
        </p:nvSpPr>
        <p:spPr>
          <a:xfrm rot="-5400000">
            <a:off x="-5306942" y="5471943"/>
            <a:ext cx="15170083" cy="16364"/>
          </a:xfrm>
          <a:prstGeom prst="rect">
            <a:avLst/>
          </a:prstGeom>
          <a:solidFill>
            <a:srgbClr val="FFFFFF"/>
          </a:solidFill>
        </p:spPr>
        <p:txBody>
          <a:bodyPr/>
          <a:lstStyle/>
          <a:p>
            <a:endParaRPr lang="en-CA"/>
          </a:p>
        </p:txBody>
      </p:sp>
      <p:sp>
        <p:nvSpPr>
          <p:cNvPr id="6" name="AutoShape 6"/>
          <p:cNvSpPr/>
          <p:nvPr/>
        </p:nvSpPr>
        <p:spPr>
          <a:xfrm rot="-5400000">
            <a:off x="1020689" y="5471943"/>
            <a:ext cx="15170083" cy="16364"/>
          </a:xfrm>
          <a:prstGeom prst="rect">
            <a:avLst/>
          </a:prstGeom>
          <a:solidFill>
            <a:srgbClr val="FFFFFF"/>
          </a:solidFill>
        </p:spPr>
        <p:txBody>
          <a:bodyPr/>
          <a:lstStyle/>
          <a:p>
            <a:endParaRPr lang="en-CA"/>
          </a:p>
        </p:txBody>
      </p:sp>
      <p:sp>
        <p:nvSpPr>
          <p:cNvPr id="7" name="AutoShape 7"/>
          <p:cNvSpPr/>
          <p:nvPr/>
        </p:nvSpPr>
        <p:spPr>
          <a:xfrm>
            <a:off x="1108095" y="9247359"/>
            <a:ext cx="15170083" cy="16364"/>
          </a:xfrm>
          <a:prstGeom prst="rect">
            <a:avLst/>
          </a:prstGeom>
          <a:solidFill>
            <a:srgbClr val="FFFFFF"/>
          </a:solidFill>
        </p:spPr>
        <p:txBody>
          <a:bodyPr/>
          <a:lstStyle/>
          <a:p>
            <a:endParaRPr lang="en-CA"/>
          </a:p>
        </p:txBody>
      </p:sp>
      <p:sp>
        <p:nvSpPr>
          <p:cNvPr id="8" name="AutoShape 8"/>
          <p:cNvSpPr/>
          <p:nvPr/>
        </p:nvSpPr>
        <p:spPr>
          <a:xfrm rot="-5400000">
            <a:off x="-6505167" y="5325818"/>
            <a:ext cx="15170083" cy="16364"/>
          </a:xfrm>
          <a:prstGeom prst="rect">
            <a:avLst/>
          </a:prstGeom>
          <a:solidFill>
            <a:srgbClr val="FFFFFF"/>
          </a:solidFill>
        </p:spPr>
        <p:txBody>
          <a:bodyPr/>
          <a:lstStyle/>
          <a:p>
            <a:endParaRPr lang="en-CA"/>
          </a:p>
        </p:txBody>
      </p:sp>
      <p:sp>
        <p:nvSpPr>
          <p:cNvPr id="9" name="TextBox 9"/>
          <p:cNvSpPr txBox="1"/>
          <p:nvPr/>
        </p:nvSpPr>
        <p:spPr>
          <a:xfrm>
            <a:off x="421016"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02</a:t>
            </a:r>
          </a:p>
        </p:txBody>
      </p:sp>
      <p:pic>
        <p:nvPicPr>
          <p:cNvPr id="10" name="Recording">
            <a:hlinkClick r:id="" action="ppaction://media"/>
            <a:extLst>
              <a:ext uri="{FF2B5EF4-FFF2-40B4-BE49-F238E27FC236}">
                <a16:creationId xmlns:a16="http://schemas.microsoft.com/office/drawing/2014/main" id="{59846F11-1AC3-BEAE-6D70-6863A0F852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617066" y="243971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9639540" y="1397573"/>
            <a:ext cx="7464288" cy="2143125"/>
          </a:xfrm>
          <a:prstGeom prst="rect">
            <a:avLst/>
          </a:prstGeom>
        </p:spPr>
        <p:txBody>
          <a:bodyPr lIns="0" tIns="0" rIns="0" bIns="0" rtlCol="0" anchor="t">
            <a:spAutoFit/>
          </a:bodyPr>
          <a:lstStyle/>
          <a:p>
            <a:pPr>
              <a:lnSpc>
                <a:spcPts val="8400"/>
              </a:lnSpc>
            </a:pPr>
            <a:r>
              <a:rPr lang="en-US" sz="7000" dirty="0">
                <a:solidFill>
                  <a:srgbClr val="FFFFFF"/>
                </a:solidFill>
                <a:latin typeface="Montserrat Extra-Bold"/>
              </a:rPr>
              <a:t>Stress and Nutrition</a:t>
            </a:r>
          </a:p>
        </p:txBody>
      </p:sp>
      <p:sp>
        <p:nvSpPr>
          <p:cNvPr id="3" name="TextBox 3"/>
          <p:cNvSpPr txBox="1"/>
          <p:nvPr/>
        </p:nvSpPr>
        <p:spPr>
          <a:xfrm>
            <a:off x="9471112" y="3865320"/>
            <a:ext cx="7801144" cy="3181986"/>
          </a:xfrm>
          <a:prstGeom prst="rect">
            <a:avLst/>
          </a:prstGeom>
        </p:spPr>
        <p:txBody>
          <a:bodyPr lIns="0" tIns="0" rIns="0" bIns="0" rtlCol="0" anchor="t">
            <a:spAutoFit/>
          </a:bodyPr>
          <a:lstStyle/>
          <a:p>
            <a:pPr marL="561332" lvl="1" indent="-280666">
              <a:lnSpc>
                <a:spcPts val="3639"/>
              </a:lnSpc>
              <a:buFont typeface="Arial"/>
              <a:buChar char="•"/>
            </a:pPr>
            <a:r>
              <a:rPr lang="en-US" sz="2599" dirty="0">
                <a:solidFill>
                  <a:srgbClr val="FFFFFF"/>
                </a:solidFill>
                <a:latin typeface="Montserrat Classic"/>
              </a:rPr>
              <a:t>To be healthy, eat a balanced diet according to Canada’s Food Guide</a:t>
            </a:r>
          </a:p>
          <a:p>
            <a:pPr marL="561332" lvl="1" indent="-280666">
              <a:lnSpc>
                <a:spcPts val="3639"/>
              </a:lnSpc>
              <a:buFont typeface="Arial"/>
              <a:buChar char="•"/>
            </a:pPr>
            <a:r>
              <a:rPr lang="en-US" sz="2599" dirty="0">
                <a:solidFill>
                  <a:srgbClr val="FFFFFF"/>
                </a:solidFill>
                <a:latin typeface="Montserrat Classic"/>
              </a:rPr>
              <a:t>A balanced diet has a variety of nutrients (carbohydrates, fats, protein, vitamins, minerals, and water)</a:t>
            </a:r>
          </a:p>
          <a:p>
            <a:pPr marL="561332" lvl="1" indent="-280666">
              <a:lnSpc>
                <a:spcPts val="3639"/>
              </a:lnSpc>
              <a:buFont typeface="Arial"/>
              <a:buChar char="•"/>
            </a:pPr>
            <a:r>
              <a:rPr lang="en-US" sz="2599" dirty="0">
                <a:solidFill>
                  <a:srgbClr val="FFFFFF"/>
                </a:solidFill>
                <a:latin typeface="Montserrat Classic"/>
              </a:rPr>
              <a:t>Maintaining a balanced diet is essential to staying nutritionally healthy</a:t>
            </a:r>
          </a:p>
        </p:txBody>
      </p:sp>
      <p:pic>
        <p:nvPicPr>
          <p:cNvPr id="4" name="Picture 4"/>
          <p:cNvPicPr>
            <a:picLocks noChangeAspect="1"/>
          </p:cNvPicPr>
          <p:nvPr/>
        </p:nvPicPr>
        <p:blipFill>
          <a:blip r:embed="rId5"/>
          <a:srcRect l="24628" r="24628"/>
          <a:stretch>
            <a:fillRect/>
          </a:stretch>
        </p:blipFill>
        <p:spPr>
          <a:xfrm>
            <a:off x="2269917" y="1163175"/>
            <a:ext cx="6343995" cy="8095125"/>
          </a:xfrm>
          <a:prstGeom prst="rect">
            <a:avLst/>
          </a:prstGeom>
        </p:spPr>
      </p:pic>
      <p:sp>
        <p:nvSpPr>
          <p:cNvPr id="5" name="AutoShape 5"/>
          <p:cNvSpPr/>
          <p:nvPr/>
        </p:nvSpPr>
        <p:spPr>
          <a:xfrm rot="-5400000">
            <a:off x="-5306942" y="5471943"/>
            <a:ext cx="15170083" cy="16364"/>
          </a:xfrm>
          <a:prstGeom prst="rect">
            <a:avLst/>
          </a:prstGeom>
          <a:solidFill>
            <a:srgbClr val="FFFFFF"/>
          </a:solidFill>
        </p:spPr>
        <p:txBody>
          <a:bodyPr/>
          <a:lstStyle/>
          <a:p>
            <a:endParaRPr lang="en-CA"/>
          </a:p>
        </p:txBody>
      </p:sp>
      <p:sp>
        <p:nvSpPr>
          <p:cNvPr id="6" name="AutoShape 6"/>
          <p:cNvSpPr/>
          <p:nvPr/>
        </p:nvSpPr>
        <p:spPr>
          <a:xfrm rot="-5400000">
            <a:off x="1020689" y="5471943"/>
            <a:ext cx="15170083" cy="16364"/>
          </a:xfrm>
          <a:prstGeom prst="rect">
            <a:avLst/>
          </a:prstGeom>
          <a:solidFill>
            <a:srgbClr val="FFFFFF"/>
          </a:solidFill>
        </p:spPr>
        <p:txBody>
          <a:bodyPr/>
          <a:lstStyle/>
          <a:p>
            <a:endParaRPr lang="en-CA"/>
          </a:p>
        </p:txBody>
      </p:sp>
      <p:sp>
        <p:nvSpPr>
          <p:cNvPr id="7" name="AutoShape 7"/>
          <p:cNvSpPr/>
          <p:nvPr/>
        </p:nvSpPr>
        <p:spPr>
          <a:xfrm>
            <a:off x="1108095" y="9247359"/>
            <a:ext cx="15170083" cy="16364"/>
          </a:xfrm>
          <a:prstGeom prst="rect">
            <a:avLst/>
          </a:prstGeom>
          <a:solidFill>
            <a:srgbClr val="FFFFFF"/>
          </a:solidFill>
        </p:spPr>
        <p:txBody>
          <a:bodyPr/>
          <a:lstStyle/>
          <a:p>
            <a:endParaRPr lang="en-CA"/>
          </a:p>
        </p:txBody>
      </p:sp>
      <p:sp>
        <p:nvSpPr>
          <p:cNvPr id="8" name="AutoShape 8"/>
          <p:cNvSpPr/>
          <p:nvPr/>
        </p:nvSpPr>
        <p:spPr>
          <a:xfrm rot="-5400000">
            <a:off x="-6505167" y="5325818"/>
            <a:ext cx="15170083" cy="16364"/>
          </a:xfrm>
          <a:prstGeom prst="rect">
            <a:avLst/>
          </a:prstGeom>
          <a:solidFill>
            <a:srgbClr val="FFFFFF"/>
          </a:solidFill>
        </p:spPr>
        <p:txBody>
          <a:bodyPr/>
          <a:lstStyle/>
          <a:p>
            <a:endParaRPr lang="en-CA"/>
          </a:p>
        </p:txBody>
      </p:sp>
      <p:sp>
        <p:nvSpPr>
          <p:cNvPr id="9" name="TextBox 9"/>
          <p:cNvSpPr txBox="1"/>
          <p:nvPr/>
        </p:nvSpPr>
        <p:spPr>
          <a:xfrm>
            <a:off x="421016"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02</a:t>
            </a:r>
          </a:p>
        </p:txBody>
      </p:sp>
      <p:pic>
        <p:nvPicPr>
          <p:cNvPr id="10" name="Recording">
            <a:hlinkClick r:id="" action="ppaction://media"/>
            <a:extLst>
              <a:ext uri="{FF2B5EF4-FFF2-40B4-BE49-F238E27FC236}">
                <a16:creationId xmlns:a16="http://schemas.microsoft.com/office/drawing/2014/main" id="{350BFE89-2B09-A50F-9D16-8FB2E4892A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906128" y="274303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402275" y="9247359"/>
            <a:ext cx="15170083" cy="16364"/>
          </a:xfrm>
          <a:prstGeom prst="rect">
            <a:avLst/>
          </a:prstGeom>
          <a:solidFill>
            <a:srgbClr val="FFFFFF"/>
          </a:solidFill>
        </p:spPr>
        <p:txBody>
          <a:bodyPr/>
          <a:lstStyle/>
          <a:p>
            <a:endParaRPr lang="en-CA"/>
          </a:p>
        </p:txBody>
      </p:sp>
      <p:sp>
        <p:nvSpPr>
          <p:cNvPr id="3" name="AutoShape 3"/>
          <p:cNvSpPr/>
          <p:nvPr/>
        </p:nvSpPr>
        <p:spPr>
          <a:xfrm rot="-5400000">
            <a:off x="9682441" y="5135318"/>
            <a:ext cx="15170083" cy="16364"/>
          </a:xfrm>
          <a:prstGeom prst="rect">
            <a:avLst/>
          </a:prstGeom>
          <a:solidFill>
            <a:srgbClr val="FFFFFF"/>
          </a:solidFill>
        </p:spPr>
        <p:txBody>
          <a:bodyPr/>
          <a:lstStyle/>
          <a:p>
            <a:endParaRPr lang="en-CA"/>
          </a:p>
        </p:txBody>
      </p:sp>
      <p:pic>
        <p:nvPicPr>
          <p:cNvPr id="4" name="Picture 4"/>
          <p:cNvPicPr>
            <a:picLocks noChangeAspect="1"/>
          </p:cNvPicPr>
          <p:nvPr/>
        </p:nvPicPr>
        <p:blipFill>
          <a:blip r:embed="rId3"/>
          <a:srcRect/>
          <a:stretch>
            <a:fillRect/>
          </a:stretch>
        </p:blipFill>
        <p:spPr>
          <a:xfrm>
            <a:off x="9069934" y="1535187"/>
            <a:ext cx="7733173" cy="7216625"/>
          </a:xfrm>
          <a:prstGeom prst="rect">
            <a:avLst/>
          </a:prstGeom>
        </p:spPr>
      </p:pic>
      <p:pic>
        <p:nvPicPr>
          <p:cNvPr id="5" name="Picture 5"/>
          <p:cNvPicPr>
            <a:picLocks noChangeAspect="1"/>
          </p:cNvPicPr>
          <p:nvPr/>
        </p:nvPicPr>
        <p:blipFill>
          <a:blip r:embed="rId4"/>
          <a:srcRect/>
          <a:stretch>
            <a:fillRect/>
          </a:stretch>
        </p:blipFill>
        <p:spPr>
          <a:xfrm>
            <a:off x="1028700" y="3547219"/>
            <a:ext cx="6065553" cy="5716504"/>
          </a:xfrm>
          <a:prstGeom prst="rect">
            <a:avLst/>
          </a:prstGeom>
        </p:spPr>
      </p:pic>
      <p:sp>
        <p:nvSpPr>
          <p:cNvPr id="6" name="TextBox 6"/>
          <p:cNvSpPr txBox="1"/>
          <p:nvPr/>
        </p:nvSpPr>
        <p:spPr>
          <a:xfrm>
            <a:off x="1028700" y="962025"/>
            <a:ext cx="7585041" cy="2080895"/>
          </a:xfrm>
          <a:prstGeom prst="rect">
            <a:avLst/>
          </a:prstGeom>
        </p:spPr>
        <p:txBody>
          <a:bodyPr lIns="0" tIns="0" rIns="0" bIns="0" rtlCol="0" anchor="t">
            <a:spAutoFit/>
          </a:bodyPr>
          <a:lstStyle/>
          <a:p>
            <a:pPr>
              <a:lnSpc>
                <a:spcPts val="8319"/>
              </a:lnSpc>
            </a:pPr>
            <a:r>
              <a:rPr lang="en-US" sz="6399">
                <a:solidFill>
                  <a:srgbClr val="121212"/>
                </a:solidFill>
                <a:latin typeface="Montserrat Classic Bold"/>
              </a:rPr>
              <a:t>Canada's Food Guide</a:t>
            </a:r>
          </a:p>
        </p:txBody>
      </p:sp>
      <p:sp>
        <p:nvSpPr>
          <p:cNvPr id="7" name="TextBox 7"/>
          <p:cNvSpPr txBox="1"/>
          <p:nvPr/>
        </p:nvSpPr>
        <p:spPr>
          <a:xfrm>
            <a:off x="8406965" y="9237834"/>
            <a:ext cx="8868699" cy="542925"/>
          </a:xfrm>
          <a:prstGeom prst="rect">
            <a:avLst/>
          </a:prstGeom>
        </p:spPr>
        <p:txBody>
          <a:bodyPr lIns="0" tIns="0" rIns="0" bIns="0" rtlCol="0" anchor="t">
            <a:spAutoFit/>
          </a:bodyPr>
          <a:lstStyle/>
          <a:p>
            <a:pPr algn="ctr">
              <a:lnSpc>
                <a:spcPts val="4200"/>
              </a:lnSpc>
              <a:spcBef>
                <a:spcPct val="0"/>
              </a:spcBef>
            </a:pPr>
            <a:r>
              <a:rPr lang="en-US" sz="3500">
                <a:solidFill>
                  <a:srgbClr val="121212"/>
                </a:solidFill>
                <a:latin typeface="Montserrat Classic"/>
              </a:rPr>
              <a:t>Eat a variety of healthy foods each day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32026" r="12913"/>
          <a:stretch>
            <a:fillRect/>
          </a:stretch>
        </p:blipFill>
        <p:spPr>
          <a:xfrm>
            <a:off x="9387993" y="1028700"/>
            <a:ext cx="6568767" cy="9216181"/>
          </a:xfrm>
          <a:prstGeom prst="rect">
            <a:avLst/>
          </a:prstGeom>
        </p:spPr>
      </p:pic>
      <p:sp>
        <p:nvSpPr>
          <p:cNvPr id="3" name="AutoShape 3"/>
          <p:cNvSpPr/>
          <p:nvPr/>
        </p:nvSpPr>
        <p:spPr>
          <a:xfrm rot="-5400000">
            <a:off x="8379901" y="5604837"/>
            <a:ext cx="15170083" cy="16364"/>
          </a:xfrm>
          <a:prstGeom prst="rect">
            <a:avLst/>
          </a:prstGeom>
          <a:solidFill>
            <a:srgbClr val="FFFFFF"/>
          </a:solidFill>
        </p:spPr>
        <p:txBody>
          <a:bodyPr/>
          <a:lstStyle/>
          <a:p>
            <a:endParaRPr lang="en-CA"/>
          </a:p>
        </p:txBody>
      </p:sp>
      <p:sp>
        <p:nvSpPr>
          <p:cNvPr id="4" name="AutoShape 4"/>
          <p:cNvSpPr/>
          <p:nvPr/>
        </p:nvSpPr>
        <p:spPr>
          <a:xfrm rot="-5400000">
            <a:off x="1811134"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28700" y="1109502"/>
            <a:ext cx="7382725" cy="2396807"/>
          </a:xfrm>
          <a:prstGeom prst="rect">
            <a:avLst/>
          </a:prstGeom>
        </p:spPr>
        <p:txBody>
          <a:bodyPr lIns="0" tIns="0" rIns="0" bIns="0" rtlCol="0" anchor="t">
            <a:spAutoFit/>
          </a:bodyPr>
          <a:lstStyle/>
          <a:p>
            <a:pPr>
              <a:lnSpc>
                <a:spcPts val="9600"/>
              </a:lnSpc>
            </a:pPr>
            <a:r>
              <a:rPr lang="en-US" sz="8000">
                <a:solidFill>
                  <a:srgbClr val="FFFFFF"/>
                </a:solidFill>
                <a:latin typeface="Montserrat Extra-Bold"/>
              </a:rPr>
              <a:t>Healthy Eating Habits</a:t>
            </a:r>
          </a:p>
        </p:txBody>
      </p:sp>
      <p:sp>
        <p:nvSpPr>
          <p:cNvPr id="7" name="TextBox 7"/>
          <p:cNvSpPr txBox="1"/>
          <p:nvPr/>
        </p:nvSpPr>
        <p:spPr>
          <a:xfrm>
            <a:off x="1028700" y="4071310"/>
            <a:ext cx="7382725" cy="44437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FFFFFF"/>
                </a:solidFill>
                <a:latin typeface="Montserrat Classic"/>
              </a:rPr>
              <a:t>Healthy eating is more than the foods you eat. It is also where, when, why and how you eat.</a:t>
            </a:r>
          </a:p>
          <a:p>
            <a:pPr marL="604519" lvl="1" indent="-302260">
              <a:lnSpc>
                <a:spcPts val="3919"/>
              </a:lnSpc>
              <a:buFont typeface="Arial"/>
              <a:buChar char="•"/>
            </a:pPr>
            <a:r>
              <a:rPr lang="en-US" sz="2799">
                <a:solidFill>
                  <a:srgbClr val="FFFFFF"/>
                </a:solidFill>
                <a:latin typeface="Montserrat Classic"/>
              </a:rPr>
              <a:t>Being mindful can help you:</a:t>
            </a:r>
          </a:p>
          <a:p>
            <a:pPr marL="1209039" lvl="2" indent="-403013">
              <a:lnSpc>
                <a:spcPts val="3919"/>
              </a:lnSpc>
              <a:buFont typeface="Arial"/>
              <a:buChar char="⚬"/>
            </a:pPr>
            <a:r>
              <a:rPr lang="en-US" sz="2799">
                <a:solidFill>
                  <a:srgbClr val="FFFFFF"/>
                </a:solidFill>
                <a:latin typeface="Montserrat Classic"/>
              </a:rPr>
              <a:t>Make healthier choices more often</a:t>
            </a:r>
          </a:p>
          <a:p>
            <a:pPr marL="1209039" lvl="2" indent="-403013">
              <a:lnSpc>
                <a:spcPts val="3919"/>
              </a:lnSpc>
              <a:buFont typeface="Arial"/>
              <a:buChar char="⚬"/>
            </a:pPr>
            <a:r>
              <a:rPr lang="en-US" sz="2799">
                <a:solidFill>
                  <a:srgbClr val="FFFFFF"/>
                </a:solidFill>
                <a:latin typeface="Montserrat Classic"/>
              </a:rPr>
              <a:t>Make positive changes to routine eating behaviours</a:t>
            </a:r>
          </a:p>
          <a:p>
            <a:pPr marL="1209039" lvl="2" indent="-403013">
              <a:lnSpc>
                <a:spcPts val="3919"/>
              </a:lnSpc>
              <a:buFont typeface="Arial"/>
              <a:buChar char="⚬"/>
            </a:pPr>
            <a:r>
              <a:rPr lang="en-US" sz="2799">
                <a:solidFill>
                  <a:srgbClr val="FFFFFF"/>
                </a:solidFill>
                <a:latin typeface="Montserrat Classic"/>
              </a:rPr>
              <a:t>Be more conscious of the food you eat and your eating habits</a:t>
            </a: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pic>
        <p:nvPicPr>
          <p:cNvPr id="9" name="Recording">
            <a:hlinkClick r:id="" action="ppaction://media"/>
            <a:extLst>
              <a:ext uri="{FF2B5EF4-FFF2-40B4-BE49-F238E27FC236}">
                <a16:creationId xmlns:a16="http://schemas.microsoft.com/office/drawing/2014/main" id="{B0F04315-0E75-5339-8C44-027AA61997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5866" y="678069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920" r="24920"/>
          <a:stretch>
            <a:fillRect/>
          </a:stretch>
        </p:blipFill>
        <p:spPr>
          <a:xfrm>
            <a:off x="9387993" y="1028700"/>
            <a:ext cx="6568767" cy="9216181"/>
          </a:xfrm>
          <a:prstGeom prst="rect">
            <a:avLst/>
          </a:prstGeom>
        </p:spPr>
      </p:pic>
      <p:sp>
        <p:nvSpPr>
          <p:cNvPr id="3" name="AutoShape 3"/>
          <p:cNvSpPr/>
          <p:nvPr/>
        </p:nvSpPr>
        <p:spPr>
          <a:xfrm rot="-5400000">
            <a:off x="8379901" y="5604837"/>
            <a:ext cx="15170083" cy="16364"/>
          </a:xfrm>
          <a:prstGeom prst="rect">
            <a:avLst/>
          </a:prstGeom>
          <a:solidFill>
            <a:srgbClr val="FFFFFF"/>
          </a:solidFill>
        </p:spPr>
        <p:txBody>
          <a:bodyPr/>
          <a:lstStyle/>
          <a:p>
            <a:endParaRPr lang="en-CA"/>
          </a:p>
        </p:txBody>
      </p:sp>
      <p:sp>
        <p:nvSpPr>
          <p:cNvPr id="4" name="AutoShape 4"/>
          <p:cNvSpPr/>
          <p:nvPr/>
        </p:nvSpPr>
        <p:spPr>
          <a:xfrm rot="-5400000">
            <a:off x="1811134" y="5795337"/>
            <a:ext cx="15170083" cy="16364"/>
          </a:xfrm>
          <a:prstGeom prst="rect">
            <a:avLst/>
          </a:prstGeom>
          <a:solidFill>
            <a:srgbClr val="FFFFFF"/>
          </a:solidFill>
        </p:spPr>
        <p:txBody>
          <a:bodyPr/>
          <a:lstStyle/>
          <a:p>
            <a:endParaRPr lang="en-CA"/>
          </a:p>
        </p:txBody>
      </p:sp>
      <p:sp>
        <p:nvSpPr>
          <p:cNvPr id="5" name="TextBox 5"/>
          <p:cNvSpPr txBox="1"/>
          <p:nvPr/>
        </p:nvSpPr>
        <p:spPr>
          <a:xfrm>
            <a:off x="16405959"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06</a:t>
            </a:r>
          </a:p>
        </p:txBody>
      </p:sp>
      <p:sp>
        <p:nvSpPr>
          <p:cNvPr id="6" name="TextBox 6"/>
          <p:cNvSpPr txBox="1"/>
          <p:nvPr/>
        </p:nvSpPr>
        <p:spPr>
          <a:xfrm>
            <a:off x="1028700" y="1109502"/>
            <a:ext cx="7382725" cy="2396807"/>
          </a:xfrm>
          <a:prstGeom prst="rect">
            <a:avLst/>
          </a:prstGeom>
        </p:spPr>
        <p:txBody>
          <a:bodyPr lIns="0" tIns="0" rIns="0" bIns="0" rtlCol="0" anchor="t">
            <a:spAutoFit/>
          </a:bodyPr>
          <a:lstStyle/>
          <a:p>
            <a:pPr>
              <a:lnSpc>
                <a:spcPts val="9600"/>
              </a:lnSpc>
            </a:pPr>
            <a:r>
              <a:rPr lang="en-US" sz="8000">
                <a:solidFill>
                  <a:srgbClr val="FFFFFF"/>
                </a:solidFill>
                <a:latin typeface="Montserrat Extra-Bold"/>
              </a:rPr>
              <a:t>Healthy Food Choices</a:t>
            </a:r>
          </a:p>
        </p:txBody>
      </p:sp>
      <p:sp>
        <p:nvSpPr>
          <p:cNvPr id="7" name="TextBox 7"/>
          <p:cNvSpPr txBox="1"/>
          <p:nvPr/>
        </p:nvSpPr>
        <p:spPr>
          <a:xfrm>
            <a:off x="1028700" y="3982104"/>
            <a:ext cx="7382725" cy="39484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FFFFFF"/>
                </a:solidFill>
                <a:latin typeface="Montserrat Classic"/>
              </a:rPr>
              <a:t>Use food labels</a:t>
            </a:r>
          </a:p>
          <a:p>
            <a:pPr marL="604519" lvl="1" indent="-302260">
              <a:lnSpc>
                <a:spcPts val="3919"/>
              </a:lnSpc>
              <a:buFont typeface="Arial"/>
              <a:buChar char="•"/>
            </a:pPr>
            <a:r>
              <a:rPr lang="en-US" sz="2799">
                <a:solidFill>
                  <a:srgbClr val="FFFFFF"/>
                </a:solidFill>
                <a:latin typeface="Montserrat Classic"/>
              </a:rPr>
              <a:t>Using food labels can help you compare and choose products so you can make an informed choice.</a:t>
            </a:r>
          </a:p>
          <a:p>
            <a:pPr marL="604519" lvl="1" indent="-302260">
              <a:lnSpc>
                <a:spcPts val="3919"/>
              </a:lnSpc>
              <a:buFont typeface="Arial"/>
              <a:buChar char="•"/>
            </a:pPr>
            <a:r>
              <a:rPr lang="en-US" sz="2799">
                <a:solidFill>
                  <a:srgbClr val="FFFFFF"/>
                </a:solidFill>
                <a:latin typeface="Montserrat Classic"/>
              </a:rPr>
              <a:t>Be aware of food marketing</a:t>
            </a:r>
          </a:p>
          <a:p>
            <a:pPr marL="604519" lvl="1" indent="-302260">
              <a:lnSpc>
                <a:spcPts val="3919"/>
              </a:lnSpc>
              <a:buFont typeface="Arial"/>
              <a:buChar char="•"/>
            </a:pPr>
            <a:r>
              <a:rPr lang="en-US" sz="2799">
                <a:solidFill>
                  <a:srgbClr val="FFFFFF"/>
                </a:solidFill>
                <a:latin typeface="Montserrat Classic"/>
              </a:rPr>
              <a:t>It is important to be aware of marketing because it can influence your food choices.</a:t>
            </a:r>
          </a:p>
        </p:txBody>
      </p:sp>
      <p:sp>
        <p:nvSpPr>
          <p:cNvPr id="8" name="AutoShape 8"/>
          <p:cNvSpPr/>
          <p:nvPr/>
        </p:nvSpPr>
        <p:spPr>
          <a:xfrm>
            <a:off x="5491760" y="9137191"/>
            <a:ext cx="15170083" cy="16364"/>
          </a:xfrm>
          <a:prstGeom prst="rect">
            <a:avLst/>
          </a:prstGeom>
          <a:solidFill>
            <a:srgbClr val="FFFFFF"/>
          </a:solidFill>
        </p:spPr>
        <p:txBody>
          <a:bodyPr/>
          <a:lstStyle/>
          <a:p>
            <a:endParaRPr lang="en-CA"/>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extBox 2"/>
          <p:cNvSpPr txBox="1"/>
          <p:nvPr/>
        </p:nvSpPr>
        <p:spPr>
          <a:xfrm>
            <a:off x="9639540" y="1019175"/>
            <a:ext cx="7464288" cy="3209925"/>
          </a:xfrm>
          <a:prstGeom prst="rect">
            <a:avLst/>
          </a:prstGeom>
        </p:spPr>
        <p:txBody>
          <a:bodyPr lIns="0" tIns="0" rIns="0" bIns="0" rtlCol="0" anchor="t">
            <a:spAutoFit/>
          </a:bodyPr>
          <a:lstStyle/>
          <a:p>
            <a:pPr>
              <a:lnSpc>
                <a:spcPts val="8400"/>
              </a:lnSpc>
            </a:pPr>
            <a:r>
              <a:rPr lang="en-US" sz="7000" dirty="0">
                <a:solidFill>
                  <a:srgbClr val="FFFFFF"/>
                </a:solidFill>
                <a:latin typeface="Montserrat Extra-Bold"/>
              </a:rPr>
              <a:t>Diet-Related Chronic Diseases</a:t>
            </a:r>
          </a:p>
        </p:txBody>
      </p:sp>
      <p:sp>
        <p:nvSpPr>
          <p:cNvPr id="3" name="TextBox 3"/>
          <p:cNvSpPr txBox="1"/>
          <p:nvPr/>
        </p:nvSpPr>
        <p:spPr>
          <a:xfrm>
            <a:off x="9471112" y="4666225"/>
            <a:ext cx="7801144" cy="4096385"/>
          </a:xfrm>
          <a:prstGeom prst="rect">
            <a:avLst/>
          </a:prstGeom>
        </p:spPr>
        <p:txBody>
          <a:bodyPr lIns="0" tIns="0" rIns="0" bIns="0" rtlCol="0" anchor="t">
            <a:spAutoFit/>
          </a:bodyPr>
          <a:lstStyle/>
          <a:p>
            <a:pPr marL="561341" lvl="1" indent="-280670">
              <a:lnSpc>
                <a:spcPts val="3640"/>
              </a:lnSpc>
              <a:buFont typeface="Arial"/>
              <a:buChar char="•"/>
            </a:pPr>
            <a:r>
              <a:rPr lang="en-US" sz="2600" b="1" dirty="0">
                <a:solidFill>
                  <a:srgbClr val="FFFFFF"/>
                </a:solidFill>
                <a:latin typeface="Montserrat Classic"/>
              </a:rPr>
              <a:t>Cardiovascular disease</a:t>
            </a:r>
          </a:p>
          <a:p>
            <a:pPr marL="1122681" lvl="2" indent="-374227">
              <a:lnSpc>
                <a:spcPts val="3640"/>
              </a:lnSpc>
              <a:buFont typeface="Arial"/>
              <a:buChar char="⚬"/>
            </a:pPr>
            <a:r>
              <a:rPr lang="en-US" sz="2600" dirty="0">
                <a:solidFill>
                  <a:srgbClr val="FFFFFF"/>
                </a:solidFill>
                <a:latin typeface="Montserrat Classic"/>
              </a:rPr>
              <a:t>Found in 37% of the population</a:t>
            </a:r>
          </a:p>
          <a:p>
            <a:pPr marL="561341" lvl="1" indent="-280670">
              <a:lnSpc>
                <a:spcPts val="3640"/>
              </a:lnSpc>
              <a:buFont typeface="Arial"/>
              <a:buChar char="•"/>
            </a:pPr>
            <a:r>
              <a:rPr lang="en-US" sz="2600" b="1" dirty="0">
                <a:solidFill>
                  <a:srgbClr val="FFFFFF"/>
                </a:solidFill>
                <a:latin typeface="Montserrat Classic"/>
              </a:rPr>
              <a:t>Hypertension</a:t>
            </a:r>
          </a:p>
          <a:p>
            <a:pPr marL="1122681" lvl="2" indent="-374227">
              <a:lnSpc>
                <a:spcPts val="3640"/>
              </a:lnSpc>
              <a:buFont typeface="Arial"/>
              <a:buChar char="⚬"/>
            </a:pPr>
            <a:r>
              <a:rPr lang="en-US" sz="2600" dirty="0">
                <a:solidFill>
                  <a:srgbClr val="FFFFFF"/>
                </a:solidFill>
                <a:latin typeface="Montserrat Classic"/>
              </a:rPr>
              <a:t>25% of Canadian adults have hypertension</a:t>
            </a:r>
          </a:p>
          <a:p>
            <a:pPr marL="1122681" lvl="2" indent="-374227">
              <a:lnSpc>
                <a:spcPts val="3640"/>
              </a:lnSpc>
              <a:buFont typeface="Arial"/>
              <a:buChar char="⚬"/>
            </a:pPr>
            <a:r>
              <a:rPr lang="en-US" sz="2600" dirty="0">
                <a:solidFill>
                  <a:srgbClr val="FFFFFF"/>
                </a:solidFill>
                <a:latin typeface="Montserrat Classic"/>
              </a:rPr>
              <a:t>That’s 1 in 4 people ages 20-79!</a:t>
            </a:r>
          </a:p>
          <a:p>
            <a:pPr marL="561341" lvl="1" indent="-280670">
              <a:lnSpc>
                <a:spcPts val="3640"/>
              </a:lnSpc>
              <a:buFont typeface="Arial"/>
              <a:buChar char="•"/>
            </a:pPr>
            <a:r>
              <a:rPr lang="en-US" sz="2600" b="1" dirty="0">
                <a:solidFill>
                  <a:srgbClr val="FFFFFF"/>
                </a:solidFill>
                <a:latin typeface="Montserrat Classic"/>
              </a:rPr>
              <a:t>Diabetes</a:t>
            </a:r>
          </a:p>
          <a:p>
            <a:pPr marL="1122681" lvl="2" indent="-374227">
              <a:lnSpc>
                <a:spcPts val="3640"/>
              </a:lnSpc>
              <a:buFont typeface="Arial"/>
              <a:buChar char="⚬"/>
            </a:pPr>
            <a:r>
              <a:rPr lang="en-US" sz="2600" dirty="0">
                <a:solidFill>
                  <a:srgbClr val="FFFFFF"/>
                </a:solidFill>
                <a:latin typeface="Montserrat Classic"/>
              </a:rPr>
              <a:t>Almost 11% of the population ages 20 and older have diabetes</a:t>
            </a:r>
          </a:p>
        </p:txBody>
      </p:sp>
      <p:pic>
        <p:nvPicPr>
          <p:cNvPr id="4" name="Picture 4"/>
          <p:cNvPicPr>
            <a:picLocks noChangeAspect="1"/>
          </p:cNvPicPr>
          <p:nvPr/>
        </p:nvPicPr>
        <p:blipFill>
          <a:blip r:embed="rId5"/>
          <a:srcRect l="23893" r="23893"/>
          <a:stretch>
            <a:fillRect/>
          </a:stretch>
        </p:blipFill>
        <p:spPr>
          <a:xfrm>
            <a:off x="2269918" y="1152234"/>
            <a:ext cx="6343995" cy="8095125"/>
          </a:xfrm>
          <a:prstGeom prst="rect">
            <a:avLst/>
          </a:prstGeom>
        </p:spPr>
      </p:pic>
      <p:sp>
        <p:nvSpPr>
          <p:cNvPr id="5" name="AutoShape 5"/>
          <p:cNvSpPr/>
          <p:nvPr/>
        </p:nvSpPr>
        <p:spPr>
          <a:xfrm rot="-5400000">
            <a:off x="-5306942" y="5471943"/>
            <a:ext cx="15170083" cy="16364"/>
          </a:xfrm>
          <a:prstGeom prst="rect">
            <a:avLst/>
          </a:prstGeom>
          <a:solidFill>
            <a:srgbClr val="FFFFFF"/>
          </a:solidFill>
        </p:spPr>
        <p:txBody>
          <a:bodyPr/>
          <a:lstStyle/>
          <a:p>
            <a:endParaRPr lang="en-CA"/>
          </a:p>
        </p:txBody>
      </p:sp>
      <p:sp>
        <p:nvSpPr>
          <p:cNvPr id="6" name="AutoShape 6"/>
          <p:cNvSpPr/>
          <p:nvPr/>
        </p:nvSpPr>
        <p:spPr>
          <a:xfrm rot="-5400000">
            <a:off x="1020689" y="5471943"/>
            <a:ext cx="15170083" cy="16364"/>
          </a:xfrm>
          <a:prstGeom prst="rect">
            <a:avLst/>
          </a:prstGeom>
          <a:solidFill>
            <a:srgbClr val="FFFFFF"/>
          </a:solidFill>
        </p:spPr>
        <p:txBody>
          <a:bodyPr/>
          <a:lstStyle/>
          <a:p>
            <a:endParaRPr lang="en-CA"/>
          </a:p>
        </p:txBody>
      </p:sp>
      <p:sp>
        <p:nvSpPr>
          <p:cNvPr id="7" name="AutoShape 7"/>
          <p:cNvSpPr/>
          <p:nvPr/>
        </p:nvSpPr>
        <p:spPr>
          <a:xfrm>
            <a:off x="1108095" y="9247359"/>
            <a:ext cx="15170083" cy="16364"/>
          </a:xfrm>
          <a:prstGeom prst="rect">
            <a:avLst/>
          </a:prstGeom>
          <a:solidFill>
            <a:srgbClr val="FFFFFF"/>
          </a:solidFill>
        </p:spPr>
        <p:txBody>
          <a:bodyPr/>
          <a:lstStyle/>
          <a:p>
            <a:endParaRPr lang="en-CA"/>
          </a:p>
        </p:txBody>
      </p:sp>
      <p:sp>
        <p:nvSpPr>
          <p:cNvPr id="8" name="AutoShape 8"/>
          <p:cNvSpPr/>
          <p:nvPr/>
        </p:nvSpPr>
        <p:spPr>
          <a:xfrm rot="-5400000">
            <a:off x="-6505167" y="5325818"/>
            <a:ext cx="15170083" cy="16364"/>
          </a:xfrm>
          <a:prstGeom prst="rect">
            <a:avLst/>
          </a:prstGeom>
          <a:solidFill>
            <a:srgbClr val="FFFFFF"/>
          </a:solidFill>
        </p:spPr>
        <p:txBody>
          <a:bodyPr/>
          <a:lstStyle/>
          <a:p>
            <a:endParaRPr lang="en-CA"/>
          </a:p>
        </p:txBody>
      </p:sp>
      <p:sp>
        <p:nvSpPr>
          <p:cNvPr id="9" name="TextBox 9"/>
          <p:cNvSpPr txBox="1"/>
          <p:nvPr/>
        </p:nvSpPr>
        <p:spPr>
          <a:xfrm>
            <a:off x="421016" y="4948847"/>
            <a:ext cx="1317716" cy="351206"/>
          </a:xfrm>
          <a:prstGeom prst="rect">
            <a:avLst/>
          </a:prstGeom>
        </p:spPr>
        <p:txBody>
          <a:bodyPr lIns="0" tIns="0" rIns="0" bIns="0" rtlCol="0" anchor="t">
            <a:spAutoFit/>
          </a:bodyPr>
          <a:lstStyle/>
          <a:p>
            <a:pPr algn="ctr">
              <a:lnSpc>
                <a:spcPts val="2939"/>
              </a:lnSpc>
              <a:spcBef>
                <a:spcPct val="0"/>
              </a:spcBef>
            </a:pPr>
            <a:r>
              <a:rPr lang="en-US" sz="2099">
                <a:solidFill>
                  <a:srgbClr val="1E1E1E"/>
                </a:solidFill>
                <a:latin typeface="Montserrat Classic"/>
              </a:rPr>
              <a:t>02</a:t>
            </a:r>
          </a:p>
        </p:txBody>
      </p:sp>
      <p:pic>
        <p:nvPicPr>
          <p:cNvPr id="10" name="Recording (3)">
            <a:hlinkClick r:id="" action="ppaction://media"/>
            <a:extLst>
              <a:ext uri="{FF2B5EF4-FFF2-40B4-BE49-F238E27FC236}">
                <a16:creationId xmlns:a16="http://schemas.microsoft.com/office/drawing/2014/main" id="{3DFD84ED-CFB4-0427-523C-D8081742DC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478000" y="269492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7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4118</Words>
  <Application>Microsoft Macintosh PowerPoint</Application>
  <PresentationFormat>Custom</PresentationFormat>
  <Paragraphs>345</Paragraphs>
  <Slides>35</Slides>
  <Notes>33</Notes>
  <HiddenSlides>0</HiddenSlides>
  <MMClips>26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Calibri</vt:lpstr>
      <vt:lpstr>Georgia</vt:lpstr>
      <vt:lpstr>Open Sans</vt:lpstr>
      <vt:lpstr>Open Sauce SemiBold</vt:lpstr>
      <vt:lpstr>Open Sauce Light Bold</vt:lpstr>
      <vt:lpstr>Montserrat Classic Bold</vt:lpstr>
      <vt:lpstr>Montserrat Classic</vt:lpstr>
      <vt:lpstr>Arial</vt:lpstr>
      <vt:lpstr>Montserrat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Fitness Mobile App Brand Guidelines Presentation</dc:title>
  <cp:lastModifiedBy>Dandi Yang</cp:lastModifiedBy>
  <cp:revision>16</cp:revision>
  <dcterms:created xsi:type="dcterms:W3CDTF">2006-08-16T00:00:00Z</dcterms:created>
  <dcterms:modified xsi:type="dcterms:W3CDTF">2023-12-23T04:08:36Z</dcterms:modified>
  <dc:identifier>DAFVzcKT0dk</dc:identifier>
</cp:coreProperties>
</file>